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57" r:id="rId4"/>
    <p:sldId id="260" r:id="rId5"/>
    <p:sldId id="264" r:id="rId6"/>
    <p:sldId id="265" r:id="rId7"/>
    <p:sldId id="266" r:id="rId8"/>
    <p:sldId id="268" r:id="rId9"/>
    <p:sldId id="263" r:id="rId10"/>
    <p:sldId id="262" r:id="rId11"/>
    <p:sldId id="267" r:id="rId12"/>
    <p:sldId id="269" r:id="rId13"/>
    <p:sldId id="258" r:id="rId14"/>
    <p:sldId id="25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117" d="100"/>
          <a:sy n="117" d="100"/>
        </p:scale>
        <p:origin x="56" y="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6/9/2016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byrnesan@uvu.edu" TargetMode="Externa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Jack Rabbit II </a:t>
            </a:r>
            <a:br>
              <a:rPr lang="en-US" dirty="0" smtClean="0"/>
            </a:br>
            <a:r>
              <a:rPr lang="en-US" dirty="0" smtClean="0"/>
              <a:t>Witness Board Data</a:t>
            </a:r>
            <a:br>
              <a:rPr lang="en-US" dirty="0" smtClean="0"/>
            </a:br>
            <a:r>
              <a:rPr lang="en-US" dirty="0" smtClean="0"/>
              <a:t>Urban Surface exposures to Chlorine releases</a:t>
            </a:r>
            <a:endParaRPr lang="en-US" dirty="0"/>
          </a:p>
        </p:txBody>
      </p:sp>
      <p:sp>
        <p:nvSpPr>
          <p:cNvPr id="3" name="Subtitle 2"/>
          <p:cNvSpPr>
            <a:spLocks noGrp="1"/>
          </p:cNvSpPr>
          <p:nvPr>
            <p:ph type="subTitle" idx="1"/>
          </p:nvPr>
        </p:nvSpPr>
        <p:spPr/>
        <p:txBody>
          <a:bodyPr>
            <a:normAutofit fontScale="92500" lnSpcReduction="10000"/>
          </a:bodyPr>
          <a:lstStyle/>
          <a:p>
            <a:r>
              <a:rPr lang="en-US" i="1" dirty="0" smtClean="0"/>
              <a:t>Andy Byrnes – Utah Valley University</a:t>
            </a:r>
          </a:p>
          <a:p>
            <a:r>
              <a:rPr lang="en-US" i="1" dirty="0" smtClean="0"/>
              <a:t>Emergency Services</a:t>
            </a:r>
          </a:p>
          <a:p>
            <a:r>
              <a:rPr lang="en-US" i="1" dirty="0" smtClean="0"/>
              <a:t>Mark </a:t>
            </a:r>
            <a:r>
              <a:rPr lang="en-US" i="1" dirty="0" err="1" smtClean="0"/>
              <a:t>Whitmire</a:t>
            </a:r>
            <a:r>
              <a:rPr lang="en-US" i="1" dirty="0" smtClean="0"/>
              <a:t> – Chemical </a:t>
            </a:r>
            <a:r>
              <a:rPr lang="en-US" i="1" dirty="0" smtClean="0"/>
              <a:t>Security </a:t>
            </a:r>
            <a:r>
              <a:rPr lang="en-US" i="1" dirty="0" smtClean="0"/>
              <a:t>Analysis Center</a:t>
            </a:r>
          </a:p>
          <a:p>
            <a:r>
              <a:rPr lang="en-US" i="1" dirty="0" smtClean="0"/>
              <a:t>Dept. of Homeland Security</a:t>
            </a:r>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288" y="5661901"/>
            <a:ext cx="4498857" cy="993650"/>
          </a:xfrm>
          <a:prstGeom prst="rect">
            <a:avLst/>
          </a:prstGeom>
          <a:ln>
            <a:solidFill>
              <a:schemeClr val="accent3">
                <a:lumMod val="75000"/>
              </a:schemeClr>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2" y="4512426"/>
            <a:ext cx="2143125" cy="2143125"/>
          </a:xfrm>
          <a:prstGeom prst="rect">
            <a:avLst/>
          </a:prstGeom>
        </p:spPr>
      </p:pic>
    </p:spTree>
    <p:extLst>
      <p:ext uri="{BB962C8B-B14F-4D97-AF65-F5344CB8AC3E}">
        <p14:creationId xmlns:p14="http://schemas.microsoft.com/office/powerpoint/2010/main" val="2124808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318" y="-8240"/>
            <a:ext cx="5796799" cy="2003854"/>
          </a:xfrm>
        </p:spPr>
        <p:txBody>
          <a:bodyPr>
            <a:normAutofit/>
          </a:bodyPr>
          <a:lstStyle/>
          <a:p>
            <a:r>
              <a:rPr lang="en-US" dirty="0" smtClean="0"/>
              <a:t>Heavy hydrocarbon dissolves in liquid chlorine exposure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10116"/>
            <a:ext cx="6571735" cy="49288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706" y="1995614"/>
            <a:ext cx="8149283" cy="6111963"/>
          </a:xfrm>
          <a:prstGeom prst="rect">
            <a:avLst/>
          </a:prstGeom>
        </p:spPr>
      </p:pic>
    </p:spTree>
    <p:extLst>
      <p:ext uri="{BB962C8B-B14F-4D97-AF65-F5344CB8AC3E}">
        <p14:creationId xmlns:p14="http://schemas.microsoft.com/office/powerpoint/2010/main" val="2766224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8075" y="266338"/>
            <a:ext cx="10131425" cy="562550"/>
          </a:xfrm>
        </p:spPr>
        <p:txBody>
          <a:bodyPr>
            <a:normAutofit fontScale="90000"/>
          </a:bodyPr>
          <a:lstStyle/>
          <a:p>
            <a:r>
              <a:rPr lang="en-US" dirty="0" smtClean="0"/>
              <a:t>90 day time lapse – Copper</a:t>
            </a:r>
            <a:br>
              <a:rPr lang="en-US" dirty="0" smtClean="0"/>
            </a:br>
            <a:r>
              <a:rPr lang="en-US" dirty="0" smtClean="0"/>
              <a:t>#10 – Rel. 5 Liquid exposure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3237572" cy="36630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588" y="1159329"/>
            <a:ext cx="4497811" cy="4229100"/>
          </a:xfrm>
          <a:prstGeom prst="rect">
            <a:avLst/>
          </a:prstGeom>
        </p:spPr>
      </p:pic>
      <p:sp>
        <p:nvSpPr>
          <p:cNvPr id="9" name="TextBox 8"/>
          <p:cNvSpPr txBox="1"/>
          <p:nvPr/>
        </p:nvSpPr>
        <p:spPr>
          <a:xfrm>
            <a:off x="495300" y="3833238"/>
            <a:ext cx="1981200" cy="461665"/>
          </a:xfrm>
          <a:prstGeom prst="rect">
            <a:avLst/>
          </a:prstGeom>
          <a:noFill/>
        </p:spPr>
        <p:txBody>
          <a:bodyPr wrap="square" rtlCol="0">
            <a:spAutoFit/>
          </a:bodyPr>
          <a:lstStyle/>
          <a:p>
            <a:pPr algn="ctr"/>
            <a:r>
              <a:rPr lang="en-US" sz="2400" b="1" dirty="0" smtClean="0">
                <a:solidFill>
                  <a:srgbClr val="FFFF00"/>
                </a:solidFill>
              </a:rPr>
              <a:t>Nov. 2015</a:t>
            </a:r>
            <a:endParaRPr lang="en-US" sz="2400" b="1" dirty="0">
              <a:solidFill>
                <a:srgbClr val="FFFF00"/>
              </a:solidFill>
            </a:endParaRPr>
          </a:p>
        </p:txBody>
      </p:sp>
      <p:sp>
        <p:nvSpPr>
          <p:cNvPr id="10" name="TextBox 9"/>
          <p:cNvSpPr txBox="1"/>
          <p:nvPr/>
        </p:nvSpPr>
        <p:spPr>
          <a:xfrm>
            <a:off x="4403271" y="5486762"/>
            <a:ext cx="1981200" cy="461665"/>
          </a:xfrm>
          <a:prstGeom prst="rect">
            <a:avLst/>
          </a:prstGeom>
          <a:noFill/>
        </p:spPr>
        <p:txBody>
          <a:bodyPr wrap="square" rtlCol="0">
            <a:spAutoFit/>
          </a:bodyPr>
          <a:lstStyle/>
          <a:p>
            <a:pPr algn="ctr"/>
            <a:r>
              <a:rPr lang="en-US" sz="2400" b="1" dirty="0" smtClean="0">
                <a:solidFill>
                  <a:srgbClr val="FFFF00"/>
                </a:solidFill>
              </a:rPr>
              <a:t>Feb. 2016</a:t>
            </a:r>
            <a:endParaRPr lang="en-US" sz="2400" b="1" dirty="0">
              <a:solidFill>
                <a:srgbClr val="FFFF00"/>
              </a:solidFill>
            </a:endParaRPr>
          </a:p>
        </p:txBody>
      </p:sp>
      <p:sp>
        <p:nvSpPr>
          <p:cNvPr id="11" name="TextBox 10"/>
          <p:cNvSpPr txBox="1"/>
          <p:nvPr/>
        </p:nvSpPr>
        <p:spPr>
          <a:xfrm>
            <a:off x="9122228" y="6308762"/>
            <a:ext cx="1981200" cy="461665"/>
          </a:xfrm>
          <a:prstGeom prst="rect">
            <a:avLst/>
          </a:prstGeom>
          <a:noFill/>
        </p:spPr>
        <p:txBody>
          <a:bodyPr wrap="square" rtlCol="0">
            <a:spAutoFit/>
          </a:bodyPr>
          <a:lstStyle/>
          <a:p>
            <a:pPr algn="ctr"/>
            <a:r>
              <a:rPr lang="en-US" sz="2400" b="1" dirty="0" smtClean="0">
                <a:solidFill>
                  <a:srgbClr val="FFFF00"/>
                </a:solidFill>
              </a:rPr>
              <a:t>May 2016</a:t>
            </a:r>
            <a:endParaRPr lang="en-US" sz="2400" b="1" dirty="0">
              <a:solidFill>
                <a:srgbClr val="FFFF00"/>
              </a:solidFill>
            </a:endParaRPr>
          </a:p>
        </p:txBody>
      </p:sp>
      <p:sp>
        <p:nvSpPr>
          <p:cNvPr id="12" name="TextBox 11"/>
          <p:cNvSpPr txBox="1"/>
          <p:nvPr/>
        </p:nvSpPr>
        <p:spPr>
          <a:xfrm>
            <a:off x="0" y="6128657"/>
            <a:ext cx="7179129" cy="584775"/>
          </a:xfrm>
          <a:prstGeom prst="rect">
            <a:avLst/>
          </a:prstGeom>
          <a:noFill/>
        </p:spPr>
        <p:txBody>
          <a:bodyPr wrap="square" rtlCol="0">
            <a:spAutoFit/>
          </a:bodyPr>
          <a:lstStyle/>
          <a:p>
            <a:pPr algn="ctr"/>
            <a:r>
              <a:rPr lang="en-US" sz="3200" b="1" dirty="0" smtClean="0"/>
              <a:t>No observable deterioration over time</a:t>
            </a:r>
            <a:endParaRPr lang="en-US" sz="32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9398" y="1509181"/>
            <a:ext cx="4382919" cy="4755548"/>
          </a:xfrm>
          <a:prstGeom prst="rect">
            <a:avLst/>
          </a:prstGeom>
        </p:spPr>
      </p:pic>
    </p:spTree>
    <p:extLst>
      <p:ext uri="{BB962C8B-B14F-4D97-AF65-F5344CB8AC3E}">
        <p14:creationId xmlns:p14="http://schemas.microsoft.com/office/powerpoint/2010/main" val="446073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4432" y="187158"/>
            <a:ext cx="10131425" cy="887663"/>
          </a:xfrm>
        </p:spPr>
        <p:txBody>
          <a:bodyPr>
            <a:normAutofit fontScale="90000"/>
          </a:bodyPr>
          <a:lstStyle/>
          <a:p>
            <a:r>
              <a:rPr lang="en-US" dirty="0"/>
              <a:t>90 day time lapse – </a:t>
            </a:r>
            <a:r>
              <a:rPr lang="en-US" dirty="0" smtClean="0"/>
              <a:t>Steel</a:t>
            </a:r>
            <a:r>
              <a:rPr lang="en-US" dirty="0"/>
              <a:t/>
            </a:r>
            <a:br>
              <a:rPr lang="en-US" dirty="0"/>
            </a:br>
            <a:r>
              <a:rPr lang="en-US" dirty="0"/>
              <a:t>#10 – Rel. 5 Liquid exposure</a:t>
            </a:r>
          </a:p>
        </p:txBody>
      </p:sp>
      <p:sp>
        <p:nvSpPr>
          <p:cNvPr id="4" name="TextBox 3"/>
          <p:cNvSpPr txBox="1"/>
          <p:nvPr/>
        </p:nvSpPr>
        <p:spPr>
          <a:xfrm>
            <a:off x="575129" y="4253294"/>
            <a:ext cx="1981200" cy="461665"/>
          </a:xfrm>
          <a:prstGeom prst="rect">
            <a:avLst/>
          </a:prstGeom>
          <a:noFill/>
        </p:spPr>
        <p:txBody>
          <a:bodyPr wrap="square" rtlCol="0">
            <a:spAutoFit/>
          </a:bodyPr>
          <a:lstStyle/>
          <a:p>
            <a:pPr algn="ctr"/>
            <a:r>
              <a:rPr lang="en-US" sz="2400" b="1" dirty="0" smtClean="0">
                <a:solidFill>
                  <a:srgbClr val="FFFF00"/>
                </a:solidFill>
              </a:rPr>
              <a:t>Nov. 2015</a:t>
            </a:r>
            <a:endParaRPr lang="en-US" sz="2400" b="1" dirty="0">
              <a:solidFill>
                <a:srgbClr val="FFFF00"/>
              </a:solidFill>
            </a:endParaRPr>
          </a:p>
        </p:txBody>
      </p:sp>
      <p:sp>
        <p:nvSpPr>
          <p:cNvPr id="5" name="TextBox 4"/>
          <p:cNvSpPr txBox="1"/>
          <p:nvPr/>
        </p:nvSpPr>
        <p:spPr>
          <a:xfrm>
            <a:off x="9289620" y="6226776"/>
            <a:ext cx="1981200" cy="461665"/>
          </a:xfrm>
          <a:prstGeom prst="rect">
            <a:avLst/>
          </a:prstGeom>
          <a:noFill/>
        </p:spPr>
        <p:txBody>
          <a:bodyPr wrap="square" rtlCol="0">
            <a:spAutoFit/>
          </a:bodyPr>
          <a:lstStyle/>
          <a:p>
            <a:pPr algn="ctr"/>
            <a:r>
              <a:rPr lang="en-US" sz="2400" b="1" dirty="0" smtClean="0">
                <a:solidFill>
                  <a:srgbClr val="FFFF00"/>
                </a:solidFill>
              </a:rPr>
              <a:t>May 2016</a:t>
            </a:r>
            <a:endParaRPr lang="en-US" sz="2400" b="1" dirty="0">
              <a:solidFill>
                <a:srgbClr val="FFFF00"/>
              </a:solidFill>
            </a:endParaRPr>
          </a:p>
        </p:txBody>
      </p:sp>
      <p:sp>
        <p:nvSpPr>
          <p:cNvPr id="6" name="TextBox 5"/>
          <p:cNvSpPr txBox="1"/>
          <p:nvPr/>
        </p:nvSpPr>
        <p:spPr>
          <a:xfrm>
            <a:off x="4787327" y="5487007"/>
            <a:ext cx="1981200" cy="461665"/>
          </a:xfrm>
          <a:prstGeom prst="rect">
            <a:avLst/>
          </a:prstGeom>
          <a:noFill/>
        </p:spPr>
        <p:txBody>
          <a:bodyPr wrap="square" rtlCol="0">
            <a:spAutoFit/>
          </a:bodyPr>
          <a:lstStyle/>
          <a:p>
            <a:pPr algn="ctr"/>
            <a:r>
              <a:rPr lang="en-US" sz="2400" b="1" dirty="0" smtClean="0">
                <a:solidFill>
                  <a:srgbClr val="FFFF00"/>
                </a:solidFill>
              </a:rPr>
              <a:t>Feb. 2016</a:t>
            </a:r>
            <a:endParaRPr lang="en-US" sz="2400" b="1" dirty="0">
              <a:solidFill>
                <a:srgbClr val="FFFF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663768" cy="405631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767" y="1514913"/>
            <a:ext cx="4545445" cy="384085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212" y="1843865"/>
            <a:ext cx="3982788" cy="4284792"/>
          </a:xfrm>
          <a:prstGeom prst="rect">
            <a:avLst/>
          </a:prstGeom>
        </p:spPr>
      </p:pic>
      <p:sp>
        <p:nvSpPr>
          <p:cNvPr id="11" name="TextBox 10"/>
          <p:cNvSpPr txBox="1"/>
          <p:nvPr/>
        </p:nvSpPr>
        <p:spPr>
          <a:xfrm>
            <a:off x="0" y="6128657"/>
            <a:ext cx="7179129" cy="584775"/>
          </a:xfrm>
          <a:prstGeom prst="rect">
            <a:avLst/>
          </a:prstGeom>
          <a:noFill/>
        </p:spPr>
        <p:txBody>
          <a:bodyPr wrap="square" rtlCol="0">
            <a:spAutoFit/>
          </a:bodyPr>
          <a:lstStyle/>
          <a:p>
            <a:pPr algn="ctr"/>
            <a:r>
              <a:rPr lang="en-US" sz="3200" b="1" dirty="0" smtClean="0"/>
              <a:t>No observable deterioration over time</a:t>
            </a:r>
            <a:endParaRPr lang="en-US" sz="3200" b="1" dirty="0"/>
          </a:p>
        </p:txBody>
      </p:sp>
    </p:spTree>
    <p:extLst>
      <p:ext uri="{BB962C8B-B14F-4D97-AF65-F5344CB8AC3E}">
        <p14:creationId xmlns:p14="http://schemas.microsoft.com/office/powerpoint/2010/main" val="1253739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545" y="311859"/>
            <a:ext cx="10131425" cy="949176"/>
          </a:xfrm>
        </p:spPr>
        <p:txBody>
          <a:bodyPr/>
          <a:lstStyle/>
          <a:p>
            <a:pPr algn="ctr"/>
            <a:r>
              <a:rPr lang="en-US" dirty="0" smtClean="0"/>
              <a:t>X-Ray Fluorescence Study of urban surfaces</a:t>
            </a:r>
            <a:endParaRPr lang="en-US" dirty="0"/>
          </a:p>
        </p:txBody>
      </p:sp>
      <p:sp>
        <p:nvSpPr>
          <p:cNvPr id="3" name="Content Placeholder 2"/>
          <p:cNvSpPr>
            <a:spLocks noGrp="1"/>
          </p:cNvSpPr>
          <p:nvPr>
            <p:ph idx="1"/>
          </p:nvPr>
        </p:nvSpPr>
        <p:spPr>
          <a:xfrm>
            <a:off x="1896306" y="5806954"/>
            <a:ext cx="7241557" cy="654604"/>
          </a:xfrm>
        </p:spPr>
        <p:txBody>
          <a:bodyPr>
            <a:noAutofit/>
          </a:bodyPr>
          <a:lstStyle/>
          <a:p>
            <a:pPr marL="0" indent="0" algn="ctr">
              <a:buNone/>
            </a:pPr>
            <a:r>
              <a:rPr lang="en-US" sz="2400" dirty="0" smtClean="0"/>
              <a:t>Mark </a:t>
            </a:r>
            <a:r>
              <a:rPr lang="en-US" sz="2400" dirty="0" err="1" smtClean="0"/>
              <a:t>Whitmire</a:t>
            </a:r>
            <a:r>
              <a:rPr lang="en-US" sz="2400" dirty="0" smtClean="0"/>
              <a:t> – </a:t>
            </a:r>
            <a:r>
              <a:rPr lang="en-US" sz="2400" dirty="0" err="1" smtClean="0"/>
              <a:t>Noblis</a:t>
            </a:r>
            <a:r>
              <a:rPr lang="en-US" sz="2400" dirty="0" smtClean="0"/>
              <a:t>, Study Prepared for DHS Chemical </a:t>
            </a:r>
            <a:r>
              <a:rPr lang="en-US" sz="2400" dirty="0" smtClean="0"/>
              <a:t>Security </a:t>
            </a:r>
            <a:r>
              <a:rPr lang="en-US" sz="2400" dirty="0" smtClean="0"/>
              <a:t>Analysis Center – Aberdeen, MD</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325" y="1193529"/>
            <a:ext cx="5848478" cy="4386359"/>
          </a:xfrm>
          <a:prstGeom prst="rect">
            <a:avLst/>
          </a:prstGeom>
        </p:spPr>
      </p:pic>
    </p:spTree>
    <p:extLst>
      <p:ext uri="{BB962C8B-B14F-4D97-AF65-F5344CB8AC3E}">
        <p14:creationId xmlns:p14="http://schemas.microsoft.com/office/powerpoint/2010/main" val="995723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682" y="4881913"/>
            <a:ext cx="10131425" cy="1667195"/>
          </a:xfrm>
        </p:spPr>
        <p:txBody>
          <a:bodyPr>
            <a:noAutofit/>
          </a:bodyPr>
          <a:lstStyle/>
          <a:p>
            <a:r>
              <a:rPr lang="en-US" sz="2400" dirty="0"/>
              <a:t>The XRF uses a sealed radioisotope source to irradiate samples with X-rays. The incident radiation dislodges electrons from the innermost shells of the atom, creating vacancies. The electron vacancies are filled by other electrons cascading down from higher energy electron shells, thus emitting fluorescent energy characteristic of the </a:t>
            </a:r>
            <a:r>
              <a:rPr lang="en-US" sz="2400" dirty="0" smtClean="0"/>
              <a:t>element [in this case Chlorine].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984" y="185541"/>
            <a:ext cx="6049083" cy="4536813"/>
          </a:xfrm>
          <a:prstGeom prst="rect">
            <a:avLst/>
          </a:prstGeom>
        </p:spPr>
      </p:pic>
      <p:sp>
        <p:nvSpPr>
          <p:cNvPr id="5" name="TextBox 4"/>
          <p:cNvSpPr txBox="1"/>
          <p:nvPr/>
        </p:nvSpPr>
        <p:spPr>
          <a:xfrm>
            <a:off x="6878509" y="3987474"/>
            <a:ext cx="4081047" cy="369332"/>
          </a:xfrm>
          <a:prstGeom prst="rect">
            <a:avLst/>
          </a:prstGeom>
          <a:noFill/>
        </p:spPr>
        <p:txBody>
          <a:bodyPr wrap="square" rtlCol="0">
            <a:spAutoFit/>
          </a:bodyPr>
          <a:lstStyle/>
          <a:p>
            <a:pPr algn="ctr"/>
            <a:r>
              <a:rPr lang="en-US" dirty="0" err="1">
                <a:solidFill>
                  <a:srgbClr val="FFFF00"/>
                </a:solidFill>
              </a:rPr>
              <a:t>InnovX</a:t>
            </a:r>
            <a:r>
              <a:rPr lang="en-US" dirty="0">
                <a:solidFill>
                  <a:srgbClr val="FFFF00"/>
                </a:solidFill>
              </a:rPr>
              <a:t> </a:t>
            </a:r>
            <a:r>
              <a:rPr lang="en-US" dirty="0" smtClean="0">
                <a:solidFill>
                  <a:srgbClr val="FFFF00"/>
                </a:solidFill>
              </a:rPr>
              <a:t>Delta® </a:t>
            </a:r>
            <a:r>
              <a:rPr lang="en-US" dirty="0">
                <a:solidFill>
                  <a:srgbClr val="FFFF00"/>
                </a:solidFill>
              </a:rPr>
              <a:t>Premium model </a:t>
            </a:r>
            <a:r>
              <a:rPr lang="en-US" dirty="0" smtClean="0">
                <a:solidFill>
                  <a:srgbClr val="FFFF00"/>
                </a:solidFill>
              </a:rPr>
              <a:t>DP-4000 </a:t>
            </a:r>
            <a:endParaRPr lang="en-US" dirty="0">
              <a:solidFill>
                <a:srgbClr val="FFFF00"/>
              </a:solidFill>
            </a:endParaRPr>
          </a:p>
        </p:txBody>
      </p:sp>
      <p:sp>
        <p:nvSpPr>
          <p:cNvPr id="2" name="TextBox 1"/>
          <p:cNvSpPr txBox="1"/>
          <p:nvPr/>
        </p:nvSpPr>
        <p:spPr>
          <a:xfrm>
            <a:off x="6985959" y="1352961"/>
            <a:ext cx="3866148" cy="2585323"/>
          </a:xfrm>
          <a:prstGeom prst="rect">
            <a:avLst/>
          </a:prstGeom>
          <a:noFill/>
        </p:spPr>
        <p:txBody>
          <a:bodyPr wrap="square" rtlCol="0">
            <a:spAutoFit/>
          </a:bodyPr>
          <a:lstStyle/>
          <a:p>
            <a:r>
              <a:rPr lang="en-US" b="1" dirty="0" smtClean="0"/>
              <a:t>See:</a:t>
            </a:r>
          </a:p>
          <a:p>
            <a:r>
              <a:rPr lang="en-US" b="1" i="1" dirty="0" smtClean="0"/>
              <a:t>“EVALUATION </a:t>
            </a:r>
            <a:r>
              <a:rPr lang="en-US" b="1" i="1" dirty="0"/>
              <a:t>OF PORTABLE X-RAY FLUORESCENCE FOR THE DETERMINATION OF CHLORINE IN THE ENVIRONMENT AFTER CHLORINE RELEASES AT JACK RABBIT </a:t>
            </a:r>
            <a:r>
              <a:rPr lang="en-US" b="1" i="1" dirty="0" smtClean="0"/>
              <a:t>II” </a:t>
            </a:r>
            <a:r>
              <a:rPr lang="en-US" dirty="0"/>
              <a:t>	</a:t>
            </a:r>
            <a:endParaRPr lang="en-US" dirty="0" smtClean="0"/>
          </a:p>
          <a:p>
            <a:pPr algn="r"/>
            <a:r>
              <a:rPr lang="en-US" dirty="0" smtClean="0"/>
              <a:t>Mark T. </a:t>
            </a:r>
            <a:r>
              <a:rPr lang="en-US" dirty="0" err="1" smtClean="0"/>
              <a:t>Whitmire</a:t>
            </a:r>
            <a:endParaRPr lang="en-US" dirty="0" smtClean="0"/>
          </a:p>
          <a:p>
            <a:pPr algn="r"/>
            <a:r>
              <a:rPr lang="en-US" dirty="0" smtClean="0"/>
              <a:t>John F. Schneider</a:t>
            </a:r>
            <a:endParaRPr lang="en-US" dirty="0"/>
          </a:p>
          <a:p>
            <a:endParaRPr lang="en-US" dirty="0"/>
          </a:p>
        </p:txBody>
      </p:sp>
    </p:spTree>
    <p:extLst>
      <p:ext uri="{BB962C8B-B14F-4D97-AF65-F5344CB8AC3E}">
        <p14:creationId xmlns:p14="http://schemas.microsoft.com/office/powerpoint/2010/main" val="3774180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3138" y="609601"/>
            <a:ext cx="7513052" cy="3693319"/>
          </a:xfrm>
          <a:prstGeom prst="rect">
            <a:avLst/>
          </a:prstGeom>
          <a:noFill/>
        </p:spPr>
        <p:txBody>
          <a:bodyPr wrap="square" rtlCol="0">
            <a:spAutoFit/>
          </a:bodyPr>
          <a:lstStyle/>
          <a:p>
            <a:r>
              <a:rPr lang="en-US" sz="2000" dirty="0" smtClean="0"/>
              <a:t>Prepared by:</a:t>
            </a:r>
          </a:p>
          <a:p>
            <a:r>
              <a:rPr lang="en-US" sz="2800" dirty="0" smtClean="0"/>
              <a:t>Andrew Byrnes M.Ed. EFO</a:t>
            </a:r>
          </a:p>
          <a:p>
            <a:r>
              <a:rPr lang="en-US" sz="2800" dirty="0" smtClean="0"/>
              <a:t>Utah Valley University</a:t>
            </a:r>
          </a:p>
          <a:p>
            <a:r>
              <a:rPr lang="en-US" sz="2800" dirty="0" smtClean="0"/>
              <a:t>Emergency Services</a:t>
            </a:r>
          </a:p>
          <a:p>
            <a:r>
              <a:rPr lang="en-US" sz="2800" dirty="0" smtClean="0"/>
              <a:t>3131 Mike </a:t>
            </a:r>
            <a:r>
              <a:rPr lang="en-US" sz="2800" dirty="0" err="1" smtClean="0"/>
              <a:t>Jense</a:t>
            </a:r>
            <a:r>
              <a:rPr lang="en-US" sz="2800" dirty="0" smtClean="0"/>
              <a:t> Parkway</a:t>
            </a:r>
          </a:p>
          <a:p>
            <a:r>
              <a:rPr lang="en-US" sz="2800" dirty="0" smtClean="0"/>
              <a:t>Provo, Utah 84601</a:t>
            </a:r>
          </a:p>
          <a:p>
            <a:r>
              <a:rPr lang="en-US" sz="2800" dirty="0" smtClean="0"/>
              <a:t>(801)863-7721</a:t>
            </a:r>
          </a:p>
          <a:p>
            <a:r>
              <a:rPr lang="en-US" sz="2800" dirty="0" smtClean="0">
                <a:hlinkClick r:id="rId2"/>
              </a:rPr>
              <a:t>byrnesan@uvu.edu</a:t>
            </a:r>
            <a:r>
              <a:rPr lang="en-US" sz="2800" dirty="0" smtClean="0"/>
              <a:t> </a:t>
            </a:r>
          </a:p>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873" y="5216376"/>
            <a:ext cx="1478475" cy="147847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38" y="4172363"/>
            <a:ext cx="4584201" cy="115214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358" y="161605"/>
            <a:ext cx="6449895" cy="4837421"/>
          </a:xfrm>
          <a:prstGeom prst="rect">
            <a:avLst/>
          </a:prstGeom>
          <a:solidFill>
            <a:srgbClr val="92D050"/>
          </a:solidFill>
          <a:ln w="38100">
            <a:solidFill>
              <a:schemeClr val="accent1">
                <a:lumMod val="60000"/>
                <a:lumOff val="40000"/>
              </a:schemeClr>
            </a:solidFill>
          </a:ln>
        </p:spPr>
      </p:pic>
    </p:spTree>
    <p:extLst>
      <p:ext uri="{BB962C8B-B14F-4D97-AF65-F5344CB8AC3E}">
        <p14:creationId xmlns:p14="http://schemas.microsoft.com/office/powerpoint/2010/main" val="8025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objective?</a:t>
            </a:r>
            <a:endParaRPr lang="en-US" dirty="0"/>
          </a:p>
        </p:txBody>
      </p:sp>
      <p:sp>
        <p:nvSpPr>
          <p:cNvPr id="3" name="Content Placeholder 2"/>
          <p:cNvSpPr>
            <a:spLocks noGrp="1"/>
          </p:cNvSpPr>
          <p:nvPr>
            <p:ph idx="1"/>
          </p:nvPr>
        </p:nvSpPr>
        <p:spPr>
          <a:xfrm>
            <a:off x="415777" y="1749304"/>
            <a:ext cx="10131425" cy="3649133"/>
          </a:xfrm>
        </p:spPr>
        <p:txBody>
          <a:bodyPr>
            <a:normAutofit/>
          </a:bodyPr>
          <a:lstStyle/>
          <a:p>
            <a:r>
              <a:rPr lang="en-US" sz="2800" b="1" dirty="0"/>
              <a:t>Determine the behavior of common building components and urban surfaces. To what degree do common building materials and urban surfaces react with liquid and/or ultra-high concentrations of industrial Chlorine. Specifically, determine the behavior of both new and aged asphalt when in contact with high concentrations of chlorine or liquid chlorine due to the ubiquitous nature of asphalt. </a:t>
            </a:r>
          </a:p>
        </p:txBody>
      </p:sp>
    </p:spTree>
    <p:extLst>
      <p:ext uri="{BB962C8B-B14F-4D97-AF65-F5344CB8AC3E}">
        <p14:creationId xmlns:p14="http://schemas.microsoft.com/office/powerpoint/2010/main" val="3084255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920" y="111163"/>
            <a:ext cx="10058400" cy="5300413"/>
          </a:xfrm>
          <a:prstGeom prst="rect">
            <a:avLst/>
          </a:prstGeom>
        </p:spPr>
      </p:pic>
      <p:sp>
        <p:nvSpPr>
          <p:cNvPr id="3" name="Content Placeholder 2"/>
          <p:cNvSpPr>
            <a:spLocks noGrp="1"/>
          </p:cNvSpPr>
          <p:nvPr>
            <p:ph idx="1"/>
          </p:nvPr>
        </p:nvSpPr>
        <p:spPr>
          <a:xfrm>
            <a:off x="251614" y="5664371"/>
            <a:ext cx="11813556" cy="1245793"/>
          </a:xfrm>
        </p:spPr>
        <p:txBody>
          <a:bodyPr>
            <a:normAutofit lnSpcReduction="10000"/>
          </a:bodyPr>
          <a:lstStyle/>
          <a:p>
            <a:pPr marL="0" indent="0">
              <a:buNone/>
            </a:pPr>
            <a:r>
              <a:rPr lang="en-US" sz="2400" dirty="0" smtClean="0"/>
              <a:t>(L-R) </a:t>
            </a:r>
            <a:r>
              <a:rPr lang="en-US" sz="2400" dirty="0">
                <a:solidFill>
                  <a:srgbClr val="FFC000"/>
                </a:solidFill>
              </a:rPr>
              <a:t>Wayne Yoder </a:t>
            </a:r>
            <a:r>
              <a:rPr lang="en-US" sz="2400" dirty="0"/>
              <a:t>– Hazmat Training Program Manager, </a:t>
            </a:r>
            <a:r>
              <a:rPr lang="en-US" sz="2400" dirty="0" smtClean="0"/>
              <a:t>NFA, </a:t>
            </a:r>
            <a:r>
              <a:rPr lang="en-US" sz="2400" dirty="0" smtClean="0">
                <a:solidFill>
                  <a:srgbClr val="FFC000"/>
                </a:solidFill>
              </a:rPr>
              <a:t>Andy Byrnes </a:t>
            </a:r>
            <a:r>
              <a:rPr lang="en-US" sz="2400" dirty="0" smtClean="0"/>
              <a:t>– Utah Valley University, </a:t>
            </a:r>
            <a:r>
              <a:rPr lang="en-US" sz="2400" dirty="0" smtClean="0">
                <a:solidFill>
                  <a:srgbClr val="FFC000"/>
                </a:solidFill>
              </a:rPr>
              <a:t>Chief</a:t>
            </a:r>
            <a:r>
              <a:rPr lang="en-US" sz="2400" dirty="0" smtClean="0"/>
              <a:t> </a:t>
            </a:r>
            <a:r>
              <a:rPr lang="en-US" sz="2400" dirty="0" smtClean="0">
                <a:solidFill>
                  <a:srgbClr val="FFC000"/>
                </a:solidFill>
              </a:rPr>
              <a:t>Patrick Carnahan </a:t>
            </a:r>
            <a:r>
              <a:rPr lang="en-US" sz="2400" dirty="0" smtClean="0"/>
              <a:t>– DPGFD, </a:t>
            </a:r>
            <a:r>
              <a:rPr lang="en-US" sz="2400" dirty="0">
                <a:solidFill>
                  <a:srgbClr val="FFC000"/>
                </a:solidFill>
              </a:rPr>
              <a:t>David Matthew </a:t>
            </a:r>
            <a:r>
              <a:rPr lang="en-US" sz="2400" dirty="0"/>
              <a:t>– Fire Service </a:t>
            </a:r>
            <a:r>
              <a:rPr lang="en-US" sz="2400" dirty="0" smtClean="0"/>
              <a:t>Researcher, </a:t>
            </a:r>
            <a:r>
              <a:rPr lang="en-US" sz="2400" dirty="0" smtClean="0">
                <a:solidFill>
                  <a:srgbClr val="FFC000"/>
                </a:solidFill>
              </a:rPr>
              <a:t>Kelly Wright </a:t>
            </a:r>
            <a:r>
              <a:rPr lang="en-US" sz="2400" dirty="0" smtClean="0"/>
              <a:t>– DPG Emergency Manager, and </a:t>
            </a:r>
            <a:r>
              <a:rPr lang="en-US" sz="2400" dirty="0" smtClean="0">
                <a:solidFill>
                  <a:srgbClr val="FFC000"/>
                </a:solidFill>
              </a:rPr>
              <a:t>Greg Noll </a:t>
            </a:r>
            <a:r>
              <a:rPr lang="en-US" sz="2400" dirty="0" smtClean="0"/>
              <a:t>– Chair, NFPA 472 &amp; IAB</a:t>
            </a:r>
          </a:p>
          <a:p>
            <a:pPr marL="0" indent="0">
              <a:buNone/>
            </a:pPr>
            <a:endParaRPr lang="en-US" dirty="0"/>
          </a:p>
        </p:txBody>
      </p:sp>
      <p:sp>
        <p:nvSpPr>
          <p:cNvPr id="7" name="TextBox 6"/>
          <p:cNvSpPr txBox="1"/>
          <p:nvPr/>
        </p:nvSpPr>
        <p:spPr>
          <a:xfrm>
            <a:off x="5978120" y="355941"/>
            <a:ext cx="4313483" cy="461665"/>
          </a:xfrm>
          <a:prstGeom prst="rect">
            <a:avLst/>
          </a:prstGeom>
          <a:solidFill>
            <a:srgbClr val="0070C0"/>
          </a:solidFill>
        </p:spPr>
        <p:txBody>
          <a:bodyPr wrap="square" rtlCol="0">
            <a:spAutoFit/>
          </a:bodyPr>
          <a:lstStyle/>
          <a:p>
            <a:pPr algn="ctr"/>
            <a:r>
              <a:rPr lang="en-US" sz="2400" b="1" i="1" dirty="0" smtClean="0"/>
              <a:t>The JR II </a:t>
            </a:r>
            <a:r>
              <a:rPr lang="en-US" sz="2400" b="1" i="1" dirty="0" err="1" smtClean="0"/>
              <a:t>Dugway</a:t>
            </a:r>
            <a:r>
              <a:rPr lang="en-US" sz="2400" b="1" i="1" dirty="0" smtClean="0"/>
              <a:t> Release Team</a:t>
            </a:r>
            <a:endParaRPr lang="en-US" sz="2400" b="1" i="1" dirty="0"/>
          </a:p>
        </p:txBody>
      </p:sp>
    </p:spTree>
    <p:extLst>
      <p:ext uri="{BB962C8B-B14F-4D97-AF65-F5344CB8AC3E}">
        <p14:creationId xmlns:p14="http://schemas.microsoft.com/office/powerpoint/2010/main" val="1507310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706" y="308892"/>
            <a:ext cx="10131425" cy="863259"/>
          </a:xfrm>
        </p:spPr>
        <p:txBody>
          <a:bodyPr/>
          <a:lstStyle/>
          <a:p>
            <a:r>
              <a:rPr lang="en-US" dirty="0" smtClean="0"/>
              <a:t>Witness Board representative surfaces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317" y="1172151"/>
            <a:ext cx="4970737" cy="4792645"/>
          </a:xfrm>
          <a:prstGeom prst="rect">
            <a:avLst/>
          </a:prstGeom>
          <a:ln w="38100">
            <a:solidFill>
              <a:schemeClr val="accent3">
                <a:lumMod val="75000"/>
              </a:schemeClr>
            </a:solidFill>
          </a:ln>
        </p:spPr>
      </p:pic>
      <p:graphicFrame>
        <p:nvGraphicFramePr>
          <p:cNvPr id="3" name="Table 2"/>
          <p:cNvGraphicFramePr>
            <a:graphicFrameLocks noGrp="1"/>
          </p:cNvGraphicFramePr>
          <p:nvPr>
            <p:extLst>
              <p:ext uri="{D42A27DB-BD31-4B8C-83A1-F6EECF244321}">
                <p14:modId xmlns:p14="http://schemas.microsoft.com/office/powerpoint/2010/main" val="3355533387"/>
              </p:ext>
            </p:extLst>
          </p:nvPr>
        </p:nvGraphicFramePr>
        <p:xfrm>
          <a:off x="325938" y="1337858"/>
          <a:ext cx="6510584" cy="4436976"/>
        </p:xfrm>
        <a:graphic>
          <a:graphicData uri="http://schemas.openxmlformats.org/drawingml/2006/table">
            <a:tbl>
              <a:tblPr bandRow="1">
                <a:tableStyleId>{073A0DAA-6AF3-43AB-8588-CEC1D06C72B9}</a:tableStyleId>
              </a:tblPr>
              <a:tblGrid>
                <a:gridCol w="1627646"/>
                <a:gridCol w="1627646"/>
                <a:gridCol w="1627646"/>
                <a:gridCol w="1627646"/>
              </a:tblGrid>
              <a:tr h="1109244">
                <a:tc>
                  <a:txBody>
                    <a:bodyPr/>
                    <a:lstStyle/>
                    <a:p>
                      <a:pPr algn="ctr"/>
                      <a:endParaRPr lang="en-US" dirty="0" smtClean="0"/>
                    </a:p>
                    <a:p>
                      <a:pPr algn="ctr"/>
                      <a:r>
                        <a:rPr lang="en-US" dirty="0" smtClean="0"/>
                        <a:t>Telephone Pole</a:t>
                      </a:r>
                      <a:endParaRPr lang="en-US" dirty="0"/>
                    </a:p>
                  </a:txBody>
                  <a:tcPr/>
                </a:tc>
                <a:tc>
                  <a:txBody>
                    <a:bodyPr/>
                    <a:lstStyle/>
                    <a:p>
                      <a:pPr algn="ctr"/>
                      <a:endParaRPr lang="en-US" dirty="0" smtClean="0"/>
                    </a:p>
                    <a:p>
                      <a:pPr algn="ctr"/>
                      <a:r>
                        <a:rPr lang="en-US" dirty="0" smtClean="0"/>
                        <a:t>Railroad Tie</a:t>
                      </a:r>
                      <a:endParaRPr lang="en-US" dirty="0"/>
                    </a:p>
                  </a:txBody>
                  <a:tcPr/>
                </a:tc>
                <a:tc>
                  <a:txBody>
                    <a:bodyPr/>
                    <a:lstStyle/>
                    <a:p>
                      <a:pPr algn="ctr"/>
                      <a:endParaRPr lang="en-US" dirty="0" smtClean="0"/>
                    </a:p>
                    <a:p>
                      <a:pPr algn="ctr"/>
                      <a:r>
                        <a:rPr lang="en-US" dirty="0" smtClean="0"/>
                        <a:t>Aged</a:t>
                      </a:r>
                      <a:r>
                        <a:rPr lang="en-US" baseline="0" dirty="0" smtClean="0"/>
                        <a:t> Asphalt</a:t>
                      </a:r>
                      <a:endParaRPr lang="en-US" dirty="0"/>
                    </a:p>
                  </a:txBody>
                  <a:tcPr/>
                </a:tc>
                <a:tc>
                  <a:txBody>
                    <a:bodyPr/>
                    <a:lstStyle/>
                    <a:p>
                      <a:pPr algn="ctr"/>
                      <a:endParaRPr lang="en-US" dirty="0" smtClean="0"/>
                    </a:p>
                    <a:p>
                      <a:pPr algn="ctr"/>
                      <a:r>
                        <a:rPr lang="en-US" dirty="0" smtClean="0"/>
                        <a:t>New Asphalt</a:t>
                      </a:r>
                      <a:endParaRPr lang="en-US" dirty="0"/>
                    </a:p>
                  </a:txBody>
                  <a:tcPr/>
                </a:tc>
              </a:tr>
              <a:tr h="1109244">
                <a:tc>
                  <a:txBody>
                    <a:bodyPr/>
                    <a:lstStyle/>
                    <a:p>
                      <a:pPr algn="ctr"/>
                      <a:endParaRPr lang="en-US" dirty="0" smtClean="0"/>
                    </a:p>
                    <a:p>
                      <a:pPr algn="ctr"/>
                      <a:r>
                        <a:rPr lang="en-US" dirty="0" smtClean="0"/>
                        <a:t>Asphalt Shingle</a:t>
                      </a:r>
                      <a:endParaRPr lang="en-US" dirty="0"/>
                    </a:p>
                  </a:txBody>
                  <a:tcPr/>
                </a:tc>
                <a:tc>
                  <a:txBody>
                    <a:bodyPr/>
                    <a:lstStyle/>
                    <a:p>
                      <a:pPr algn="ctr"/>
                      <a:endParaRPr lang="en-US" dirty="0" smtClean="0"/>
                    </a:p>
                    <a:p>
                      <a:pPr algn="ctr"/>
                      <a:r>
                        <a:rPr lang="en-US" dirty="0" smtClean="0"/>
                        <a:t>Vinyl Fence</a:t>
                      </a:r>
                      <a:endParaRPr lang="en-US" dirty="0"/>
                    </a:p>
                  </a:txBody>
                  <a:tcPr/>
                </a:tc>
                <a:tc>
                  <a:txBody>
                    <a:bodyPr/>
                    <a:lstStyle/>
                    <a:p>
                      <a:pPr algn="ctr"/>
                      <a:endParaRPr lang="en-US" dirty="0" smtClean="0"/>
                    </a:p>
                    <a:p>
                      <a:pPr algn="ctr"/>
                      <a:r>
                        <a:rPr lang="en-US" dirty="0" smtClean="0"/>
                        <a:t>Wood</a:t>
                      </a:r>
                      <a:endParaRPr lang="en-US" dirty="0"/>
                    </a:p>
                  </a:txBody>
                  <a:tcPr/>
                </a:tc>
                <a:tc>
                  <a:txBody>
                    <a:bodyPr/>
                    <a:lstStyle/>
                    <a:p>
                      <a:pPr algn="ctr"/>
                      <a:endParaRPr lang="en-US" dirty="0" smtClean="0"/>
                    </a:p>
                    <a:p>
                      <a:pPr algn="ctr"/>
                      <a:r>
                        <a:rPr lang="en-US" dirty="0" smtClean="0"/>
                        <a:t>Galvanized Steel</a:t>
                      </a:r>
                      <a:endParaRPr lang="en-US" dirty="0"/>
                    </a:p>
                  </a:txBody>
                  <a:tcPr/>
                </a:tc>
              </a:tr>
              <a:tr h="1109244">
                <a:tc>
                  <a:txBody>
                    <a:bodyPr/>
                    <a:lstStyle/>
                    <a:p>
                      <a:pPr algn="ctr"/>
                      <a:endParaRPr lang="en-US" dirty="0" smtClean="0"/>
                    </a:p>
                    <a:p>
                      <a:pPr algn="ctr"/>
                      <a:r>
                        <a:rPr lang="en-US" dirty="0" smtClean="0"/>
                        <a:t>Copper</a:t>
                      </a:r>
                      <a:endParaRPr lang="en-US" dirty="0"/>
                    </a:p>
                  </a:txBody>
                  <a:tcPr/>
                </a:tc>
                <a:tc>
                  <a:txBody>
                    <a:bodyPr/>
                    <a:lstStyle/>
                    <a:p>
                      <a:pPr algn="ctr"/>
                      <a:endParaRPr lang="en-US" dirty="0" smtClean="0"/>
                    </a:p>
                    <a:p>
                      <a:pPr algn="ctr"/>
                      <a:r>
                        <a:rPr lang="en-US" dirty="0" smtClean="0"/>
                        <a:t>Bare Aluminum</a:t>
                      </a:r>
                      <a:endParaRPr lang="en-US" dirty="0"/>
                    </a:p>
                  </a:txBody>
                  <a:tcPr/>
                </a:tc>
                <a:tc>
                  <a:txBody>
                    <a:bodyPr/>
                    <a:lstStyle/>
                    <a:p>
                      <a:pPr algn="ctr"/>
                      <a:endParaRPr lang="en-US" dirty="0" smtClean="0"/>
                    </a:p>
                    <a:p>
                      <a:pPr algn="ctr"/>
                      <a:r>
                        <a:rPr lang="en-US" dirty="0" smtClean="0"/>
                        <a:t>Coated Aluminum</a:t>
                      </a:r>
                      <a:endParaRPr lang="en-US" dirty="0"/>
                    </a:p>
                  </a:txBody>
                  <a:tcPr/>
                </a:tc>
                <a:tc>
                  <a:txBody>
                    <a:bodyPr/>
                    <a:lstStyle/>
                    <a:p>
                      <a:pPr algn="ctr"/>
                      <a:endParaRPr lang="en-US" dirty="0" smtClean="0"/>
                    </a:p>
                    <a:p>
                      <a:pPr algn="ctr"/>
                      <a:r>
                        <a:rPr lang="en-US" dirty="0" smtClean="0"/>
                        <a:t>Bare Steel</a:t>
                      </a:r>
                      <a:endParaRPr lang="en-US" dirty="0"/>
                    </a:p>
                  </a:txBody>
                  <a:tcPr/>
                </a:tc>
              </a:tr>
              <a:tr h="1109244">
                <a:tc>
                  <a:txBody>
                    <a:bodyPr/>
                    <a:lstStyle/>
                    <a:p>
                      <a:pPr algn="ctr"/>
                      <a:endParaRPr lang="en-US" dirty="0" smtClean="0"/>
                    </a:p>
                    <a:p>
                      <a:pPr algn="ctr"/>
                      <a:r>
                        <a:rPr lang="en-US" dirty="0" smtClean="0"/>
                        <a:t>Rubber Tire</a:t>
                      </a:r>
                      <a:endParaRPr lang="en-US" dirty="0"/>
                    </a:p>
                  </a:txBody>
                  <a:tcPr/>
                </a:tc>
                <a:tc>
                  <a:txBody>
                    <a:bodyPr/>
                    <a:lstStyle/>
                    <a:p>
                      <a:pPr algn="ctr"/>
                      <a:endParaRPr lang="en-US" dirty="0" smtClean="0"/>
                    </a:p>
                    <a:p>
                      <a:pPr algn="ctr"/>
                      <a:r>
                        <a:rPr lang="en-US" dirty="0" err="1" smtClean="0"/>
                        <a:t>Pyrolite</a:t>
                      </a:r>
                      <a:r>
                        <a:rPr lang="en-US" dirty="0" smtClean="0"/>
                        <a:t> Fitting</a:t>
                      </a:r>
                      <a:endParaRPr lang="en-US" dirty="0"/>
                    </a:p>
                  </a:txBody>
                  <a:tcPr/>
                </a:tc>
                <a:tc>
                  <a:txBody>
                    <a:bodyPr/>
                    <a:lstStyle/>
                    <a:p>
                      <a:pPr algn="ctr"/>
                      <a:endParaRPr lang="en-US" dirty="0" smtClean="0"/>
                    </a:p>
                    <a:p>
                      <a:pPr algn="ctr"/>
                      <a:r>
                        <a:rPr lang="en-US" dirty="0" smtClean="0"/>
                        <a:t>Nylon Jacketed Fire Hose</a:t>
                      </a:r>
                      <a:endParaRPr lang="en-US" dirty="0"/>
                    </a:p>
                  </a:txBody>
                  <a:tcPr/>
                </a:tc>
                <a:tc>
                  <a:txBody>
                    <a:bodyPr/>
                    <a:lstStyle/>
                    <a:p>
                      <a:pPr algn="ctr"/>
                      <a:endParaRPr lang="en-US" dirty="0" smtClean="0"/>
                    </a:p>
                    <a:p>
                      <a:pPr algn="ctr"/>
                      <a:r>
                        <a:rPr lang="en-US" dirty="0" smtClean="0"/>
                        <a:t>Kernmantle Nylon Rope</a:t>
                      </a:r>
                      <a:endParaRPr lang="en-US" dirty="0"/>
                    </a:p>
                  </a:txBody>
                  <a:tcPr/>
                </a:tc>
              </a:tr>
            </a:tbl>
          </a:graphicData>
        </a:graphic>
      </p:graphicFrame>
    </p:spTree>
    <p:extLst>
      <p:ext uri="{BB962C8B-B14F-4D97-AF65-F5344CB8AC3E}">
        <p14:creationId xmlns:p14="http://schemas.microsoft.com/office/powerpoint/2010/main" val="691725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5016" y="794952"/>
            <a:ext cx="3453712" cy="5747951"/>
          </a:xfrm>
        </p:spPr>
        <p:txBody>
          <a:bodyPr>
            <a:normAutofit/>
          </a:bodyPr>
          <a:lstStyle/>
          <a:p>
            <a:r>
              <a:rPr lang="en-US" dirty="0" smtClean="0"/>
              <a:t>Typical pre-release photo of witness board (#9)</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1" y="-61784"/>
            <a:ext cx="9323174" cy="6992380"/>
          </a:xfrm>
        </p:spPr>
      </p:pic>
    </p:spTree>
    <p:extLst>
      <p:ext uri="{BB962C8B-B14F-4D97-AF65-F5344CB8AC3E}">
        <p14:creationId xmlns:p14="http://schemas.microsoft.com/office/powerpoint/2010/main" val="4123914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341" y="192540"/>
            <a:ext cx="3459893" cy="6535714"/>
          </a:xfrm>
        </p:spPr>
        <p:txBody>
          <a:bodyPr>
            <a:normAutofit/>
          </a:bodyPr>
          <a:lstStyle/>
          <a:p>
            <a:r>
              <a:rPr lang="en-US" dirty="0" smtClean="0"/>
              <a:t>Typical results of Ultra-high concentration of chlorine gas on a witness board (#9 – Rel. 5)</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438" y="-43249"/>
            <a:ext cx="9144000" cy="6858000"/>
          </a:xfrm>
          <a:prstGeom prst="rect">
            <a:avLst/>
          </a:prstGeom>
        </p:spPr>
      </p:pic>
      <p:sp>
        <p:nvSpPr>
          <p:cNvPr id="7" name="TextBox 6"/>
          <p:cNvSpPr txBox="1"/>
          <p:nvPr/>
        </p:nvSpPr>
        <p:spPr>
          <a:xfrm>
            <a:off x="8297562" y="5796790"/>
            <a:ext cx="2842054" cy="461665"/>
          </a:xfrm>
          <a:prstGeom prst="rect">
            <a:avLst/>
          </a:prstGeom>
          <a:noFill/>
        </p:spPr>
        <p:txBody>
          <a:bodyPr wrap="square" rtlCol="0">
            <a:spAutoFit/>
          </a:bodyPr>
          <a:lstStyle/>
          <a:p>
            <a:pPr algn="ctr"/>
            <a:r>
              <a:rPr lang="en-US" sz="2400" b="1" dirty="0" smtClean="0">
                <a:solidFill>
                  <a:srgbClr val="FFC000"/>
                </a:solidFill>
              </a:rPr>
              <a:t>200,000+ ppm</a:t>
            </a:r>
            <a:endParaRPr lang="en-US" sz="2400" b="1" dirty="0">
              <a:solidFill>
                <a:srgbClr val="FFC000"/>
              </a:solidFill>
            </a:endParaRPr>
          </a:p>
        </p:txBody>
      </p:sp>
    </p:spTree>
    <p:extLst>
      <p:ext uri="{BB962C8B-B14F-4D97-AF65-F5344CB8AC3E}">
        <p14:creationId xmlns:p14="http://schemas.microsoft.com/office/powerpoint/2010/main" val="2901800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32" y="150931"/>
            <a:ext cx="10131425" cy="647032"/>
          </a:xfrm>
        </p:spPr>
        <p:txBody>
          <a:bodyPr/>
          <a:lstStyle/>
          <a:p>
            <a:pPr algn="ctr"/>
            <a:r>
              <a:rPr lang="en-US" dirty="0" smtClean="0"/>
              <a:t>Copper and Steel most effected (typical)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33" y="946485"/>
            <a:ext cx="3101199" cy="30801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32" y="4026640"/>
            <a:ext cx="3101199" cy="28333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6908" y="946485"/>
            <a:ext cx="3166048" cy="30801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6958" y="4024632"/>
            <a:ext cx="3166049" cy="2833368"/>
          </a:xfrm>
          <a:prstGeom prst="rect">
            <a:avLst/>
          </a:prstGeom>
        </p:spPr>
      </p:pic>
      <p:sp>
        <p:nvSpPr>
          <p:cNvPr id="7" name="Right Arrow 6"/>
          <p:cNvSpPr/>
          <p:nvPr/>
        </p:nvSpPr>
        <p:spPr>
          <a:xfrm>
            <a:off x="4438316" y="2261972"/>
            <a:ext cx="2021306" cy="59890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438316" y="5141863"/>
            <a:ext cx="2021306" cy="59890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356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104" y="475099"/>
            <a:ext cx="4050363" cy="5907801"/>
          </a:xfrm>
        </p:spPr>
        <p:txBody>
          <a:bodyPr>
            <a:normAutofit/>
          </a:bodyPr>
          <a:lstStyle/>
          <a:p>
            <a:r>
              <a:rPr lang="en-US" dirty="0" smtClean="0"/>
              <a:t>Chlorine gas exposure has Little to no effect on other urban surfaces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48815" cy="6858000"/>
          </a:xfrm>
          <a:prstGeom prst="rect">
            <a:avLst/>
          </a:prstGeom>
        </p:spPr>
      </p:pic>
    </p:spTree>
    <p:extLst>
      <p:ext uri="{BB962C8B-B14F-4D97-AF65-F5344CB8AC3E}">
        <p14:creationId xmlns:p14="http://schemas.microsoft.com/office/powerpoint/2010/main" val="4258267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065" y="502508"/>
            <a:ext cx="2735907" cy="5852984"/>
          </a:xfrm>
        </p:spPr>
        <p:txBody>
          <a:bodyPr>
            <a:normAutofit/>
          </a:bodyPr>
          <a:lstStyle/>
          <a:p>
            <a:r>
              <a:rPr lang="en-US" dirty="0" smtClean="0"/>
              <a:t>Liquid Chlorine Exposure (#10 – Rel. 5)</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468623" cy="6858000"/>
          </a:xfrm>
          <a:prstGeom prst="rect">
            <a:avLst/>
          </a:prstGeom>
        </p:spPr>
      </p:pic>
    </p:spTree>
    <p:extLst>
      <p:ext uri="{BB962C8B-B14F-4D97-AF65-F5344CB8AC3E}">
        <p14:creationId xmlns:p14="http://schemas.microsoft.com/office/powerpoint/2010/main" val="4091755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391</TotalTime>
  <Words>424</Words>
  <Application>Microsoft Office PowerPoint</Application>
  <PresentationFormat>Widescreen</PresentationFormat>
  <Paragraphs>75</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Celestial</vt:lpstr>
      <vt:lpstr>Jack Rabbit II  Witness Board Data Urban Surface exposures to Chlorine releases</vt:lpstr>
      <vt:lpstr>What is the objective?</vt:lpstr>
      <vt:lpstr>PowerPoint Presentation</vt:lpstr>
      <vt:lpstr>Witness Board representative surfaces</vt:lpstr>
      <vt:lpstr>Typical pre-release photo of witness board (#9)</vt:lpstr>
      <vt:lpstr>Typical results of Ultra-high concentration of chlorine gas on a witness board (#9 – Rel. 5)</vt:lpstr>
      <vt:lpstr>Copper and Steel most effected (typical)</vt:lpstr>
      <vt:lpstr>Chlorine gas exposure has Little to no effect on other urban surfaces</vt:lpstr>
      <vt:lpstr>Liquid Chlorine Exposure (#10 – Rel. 5)</vt:lpstr>
      <vt:lpstr>Heavy hydrocarbon dissolves in liquid chlorine exposure</vt:lpstr>
      <vt:lpstr>90 day time lapse – Copper #10 – Rel. 5 Liquid exposure</vt:lpstr>
      <vt:lpstr>90 day time lapse – Steel #10 – Rel. 5 Liquid exposure</vt:lpstr>
      <vt:lpstr>X-Ray Fluorescence Study of urban surfaces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Jack Rabbit II  Witness Board Data Urban Surface exposures to Chlorine releases</dc:title>
  <dc:creator>Andy Byrnes</dc:creator>
  <cp:lastModifiedBy>Andy Byrnes</cp:lastModifiedBy>
  <cp:revision>22</cp:revision>
  <dcterms:created xsi:type="dcterms:W3CDTF">2016-06-07T14:33:59Z</dcterms:created>
  <dcterms:modified xsi:type="dcterms:W3CDTF">2016-06-09T14:31:44Z</dcterms:modified>
</cp:coreProperties>
</file>