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59" r:id="rId6"/>
    <p:sldId id="261" r:id="rId7"/>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712" autoAdjust="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nbcnews.com/feature/freshman-year/college-textbook-prices-have-risen-812-percent-1978-n399926" TargetMode="External"/><Relationship Id="rId2" Type="http://schemas.openxmlformats.org/officeDocument/2006/relationships/hyperlink" Target="http://chronicle.com/article/7-in-10-Students-Have-Skipped/128785/"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sparc.arl.org/issues/open-education" TargetMode="External"/><Relationship Id="rId2" Type="http://schemas.openxmlformats.org/officeDocument/2006/relationships/hyperlink" Target="https://opensource.com/resources/what-open-educatio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sparc.arl.org/issues/open-education"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oerutah.org/" TargetMode="External"/><Relationship Id="rId2" Type="http://schemas.openxmlformats.org/officeDocument/2006/relationships/hyperlink" Target="http://open.umn.edu/opentextbooks/" TargetMode="External"/><Relationship Id="rId1" Type="http://schemas.openxmlformats.org/officeDocument/2006/relationships/slideLayout" Target="../slideLayouts/slideLayout4.xml"/><Relationship Id="rId4" Type="http://schemas.openxmlformats.org/officeDocument/2006/relationships/hyperlink" Target="http://oerutah.org/index.php/find-o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mailto:dustin.fife@uvu.edu"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Getting Started…</a:t>
            </a:r>
          </a:p>
        </p:txBody>
      </p:sp>
      <p:sp>
        <p:nvSpPr>
          <p:cNvPr id="3" name="Subtitle 2"/>
          <p:cNvSpPr>
            <a:spLocks noGrp="1"/>
          </p:cNvSpPr>
          <p:nvPr>
            <p:ph type="subTitle" idx="1"/>
          </p:nvPr>
        </p:nvSpPr>
        <p:spPr/>
        <p:txBody>
          <a:bodyPr/>
          <a:lstStyle/>
          <a:p>
            <a:r>
              <a:rPr lang="en-US" dirty="0"/>
              <a:t>Open Educational Resources</a:t>
            </a:r>
          </a:p>
        </p:txBody>
      </p:sp>
    </p:spTree>
    <p:extLst>
      <p:ext uri="{BB962C8B-B14F-4D97-AF65-F5344CB8AC3E}">
        <p14:creationId xmlns:p14="http://schemas.microsoft.com/office/powerpoint/2010/main" val="376508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Quick Facts</a:t>
            </a:r>
          </a:p>
        </p:txBody>
      </p:sp>
      <p:sp>
        <p:nvSpPr>
          <p:cNvPr id="3" name="Content Placeholder 2"/>
          <p:cNvSpPr>
            <a:spLocks noGrp="1"/>
          </p:cNvSpPr>
          <p:nvPr>
            <p:ph sz="half" idx="1"/>
          </p:nvPr>
        </p:nvSpPr>
        <p:spPr/>
        <p:txBody>
          <a:bodyPr>
            <a:normAutofit fontScale="92500"/>
          </a:bodyPr>
          <a:lstStyle/>
          <a:p>
            <a:r>
              <a:rPr lang="en-US" dirty="0"/>
              <a:t>7 in 10 students have chosen not to purchase a textbook because of cost.</a:t>
            </a:r>
          </a:p>
          <a:p>
            <a:r>
              <a:rPr lang="en-US" dirty="0"/>
              <a:t>78 percent of the students expected to perform worse without that textbook, but chose to not purchase regardless.</a:t>
            </a:r>
          </a:p>
          <a:p>
            <a:endParaRPr lang="en-US" dirty="0"/>
          </a:p>
          <a:p>
            <a:r>
              <a:rPr lang="en-US" dirty="0">
                <a:hlinkClick r:id="rId2"/>
              </a:rPr>
              <a:t>http://chronicle.com/article/7-in-10-Students-Have-Skipped/128785/</a:t>
            </a:r>
            <a:r>
              <a:rPr lang="en-US" dirty="0"/>
              <a:t> </a:t>
            </a:r>
          </a:p>
        </p:txBody>
      </p:sp>
      <p:sp>
        <p:nvSpPr>
          <p:cNvPr id="4" name="Content Placeholder 3"/>
          <p:cNvSpPr>
            <a:spLocks noGrp="1"/>
          </p:cNvSpPr>
          <p:nvPr>
            <p:ph sz="half" idx="2"/>
          </p:nvPr>
        </p:nvSpPr>
        <p:spPr/>
        <p:txBody>
          <a:bodyPr>
            <a:normAutofit fontScale="92500"/>
          </a:bodyPr>
          <a:lstStyle/>
          <a:p>
            <a:r>
              <a:rPr lang="en-US" dirty="0"/>
              <a:t>College textbook prices have risen 1,041 percent since 1977.</a:t>
            </a:r>
          </a:p>
          <a:p>
            <a:r>
              <a:rPr lang="en-US" dirty="0"/>
              <a:t>During that same period of time overall inflation rose only 308 percent.</a:t>
            </a:r>
          </a:p>
          <a:p>
            <a:endParaRPr lang="en-US" dirty="0"/>
          </a:p>
          <a:p>
            <a:r>
              <a:rPr lang="en-US" dirty="0">
                <a:hlinkClick r:id="rId3"/>
              </a:rPr>
              <a:t>http://www.nbcnews.com/feature/freshman-year/college-textbook-prices-have-risen-812-percent-1978-n399926</a:t>
            </a:r>
            <a:r>
              <a:rPr lang="en-US" dirty="0"/>
              <a:t> </a:t>
            </a:r>
          </a:p>
        </p:txBody>
      </p:sp>
    </p:spTree>
    <p:extLst>
      <p:ext uri="{BB962C8B-B14F-4D97-AF65-F5344CB8AC3E}">
        <p14:creationId xmlns:p14="http://schemas.microsoft.com/office/powerpoint/2010/main" val="177072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Open Education and OER</a:t>
            </a:r>
          </a:p>
        </p:txBody>
      </p:sp>
      <p:sp>
        <p:nvSpPr>
          <p:cNvPr id="3" name="Content Placeholder 2"/>
          <p:cNvSpPr>
            <a:spLocks noGrp="1"/>
          </p:cNvSpPr>
          <p:nvPr>
            <p:ph sz="half" idx="1"/>
          </p:nvPr>
        </p:nvSpPr>
        <p:spPr/>
        <p:txBody>
          <a:bodyPr>
            <a:normAutofit fontScale="62500" lnSpcReduction="20000"/>
          </a:bodyPr>
          <a:lstStyle/>
          <a:p>
            <a:r>
              <a:rPr lang="en-US" dirty="0"/>
              <a:t>“Open education is a philosophy about the way people should produce, share, and build on knowledge.  Proponents of open education believe everyone in the world should have access to high-quality educational experiences and resources, and they work to eliminate barriers to this goal. Such barriers might include high monetary costs, outdated or obsolete materials, and legal mechanisms that prevent collaboration among scholars and educators.  Promoting collaboration is central to open education. As the Open Education Consortium says: “sharing is probably the most basic characteristic of education: education is sharing knowledge, insights and information with others, upon which new knowledge, skills, ideas and understanding can be built.”</a:t>
            </a:r>
          </a:p>
          <a:p>
            <a:r>
              <a:rPr lang="en-US" dirty="0">
                <a:hlinkClick r:id="rId2"/>
              </a:rPr>
              <a:t>https://opensource.com/resources/what-open-education</a:t>
            </a:r>
            <a:r>
              <a:rPr lang="en-US" dirty="0"/>
              <a:t> </a:t>
            </a:r>
          </a:p>
        </p:txBody>
      </p:sp>
      <p:sp>
        <p:nvSpPr>
          <p:cNvPr id="4" name="Content Placeholder 3"/>
          <p:cNvSpPr>
            <a:spLocks noGrp="1"/>
          </p:cNvSpPr>
          <p:nvPr>
            <p:ph sz="half" idx="2"/>
          </p:nvPr>
        </p:nvSpPr>
        <p:spPr/>
        <p:txBody>
          <a:bodyPr>
            <a:normAutofit fontScale="62500" lnSpcReduction="20000"/>
          </a:bodyPr>
          <a:lstStyle/>
          <a:p>
            <a:r>
              <a:rPr lang="en-US" dirty="0"/>
              <a:t>“Open Educational Resources are teaching, learning, and research resources released under an open license that permits their free use and repurposing by others. OER can be full courses, course materials, lesson plans, open textbooks, learning objects, videos, games, tests, software, or any other tool, material, or technique that supports access to knowledge.”</a:t>
            </a:r>
          </a:p>
          <a:p>
            <a:endParaRPr lang="en-US" dirty="0"/>
          </a:p>
          <a:p>
            <a:endParaRPr lang="en-US" dirty="0"/>
          </a:p>
          <a:p>
            <a:r>
              <a:rPr lang="en-US" dirty="0">
                <a:hlinkClick r:id="rId3"/>
              </a:rPr>
              <a:t>http://www.sparc.arl.org/issues/open-education</a:t>
            </a:r>
            <a:r>
              <a:rPr lang="en-US" dirty="0"/>
              <a:t> </a:t>
            </a:r>
          </a:p>
        </p:txBody>
      </p:sp>
    </p:spTree>
    <p:extLst>
      <p:ext uri="{BB962C8B-B14F-4D97-AF65-F5344CB8AC3E}">
        <p14:creationId xmlns:p14="http://schemas.microsoft.com/office/powerpoint/2010/main" val="189376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5Rs and OER Progression</a:t>
            </a:r>
          </a:p>
        </p:txBody>
      </p:sp>
      <p:sp>
        <p:nvSpPr>
          <p:cNvPr id="3" name="Content Placeholder 2"/>
          <p:cNvSpPr>
            <a:spLocks noGrp="1"/>
          </p:cNvSpPr>
          <p:nvPr>
            <p:ph sz="half" idx="1"/>
          </p:nvPr>
        </p:nvSpPr>
        <p:spPr/>
        <p:txBody>
          <a:bodyPr>
            <a:normAutofit fontScale="77500" lnSpcReduction="20000"/>
          </a:bodyPr>
          <a:lstStyle/>
          <a:p>
            <a:r>
              <a:rPr lang="en-US" dirty="0"/>
              <a:t>Open Educational Resources are broadly considered to meet the “5Rs Framework,” meaning that users are free to:</a:t>
            </a:r>
          </a:p>
          <a:p>
            <a:r>
              <a:rPr lang="en-US" dirty="0"/>
              <a:t>Retain</a:t>
            </a:r>
          </a:p>
          <a:p>
            <a:r>
              <a:rPr lang="en-US" dirty="0"/>
              <a:t>Reuse</a:t>
            </a:r>
          </a:p>
          <a:p>
            <a:r>
              <a:rPr lang="en-US" dirty="0"/>
              <a:t>Revise</a:t>
            </a:r>
          </a:p>
          <a:p>
            <a:r>
              <a:rPr lang="en-US" dirty="0"/>
              <a:t>Remix</a:t>
            </a:r>
          </a:p>
          <a:p>
            <a:r>
              <a:rPr lang="en-US" dirty="0"/>
              <a:t>Redistribute</a:t>
            </a:r>
          </a:p>
          <a:p>
            <a:r>
              <a:rPr lang="en-US" dirty="0">
                <a:hlinkClick r:id="rId2"/>
              </a:rPr>
              <a:t>http://www.sparc.arl.org/issues/open-education</a:t>
            </a:r>
            <a:r>
              <a:rPr lang="en-US" dirty="0"/>
              <a:t> </a:t>
            </a:r>
          </a:p>
        </p:txBody>
      </p:sp>
      <p:sp>
        <p:nvSpPr>
          <p:cNvPr id="4" name="Content Placeholder 3"/>
          <p:cNvSpPr>
            <a:spLocks noGrp="1"/>
          </p:cNvSpPr>
          <p:nvPr>
            <p:ph sz="half" idx="2"/>
          </p:nvPr>
        </p:nvSpPr>
        <p:spPr/>
        <p:txBody>
          <a:bodyPr>
            <a:normAutofit fontScale="77500" lnSpcReduction="20000"/>
          </a:bodyPr>
          <a:lstStyle/>
          <a:p>
            <a:r>
              <a:rPr lang="en-US" dirty="0"/>
              <a:t>ADOPT (for some courses materials are already completed and ready for you)</a:t>
            </a:r>
          </a:p>
          <a:p>
            <a:endParaRPr lang="en-US" dirty="0"/>
          </a:p>
          <a:p>
            <a:r>
              <a:rPr lang="en-US" dirty="0"/>
              <a:t>ADAPT (for other courses you might want to change the order or add to existing OER materials at your own leisure)</a:t>
            </a:r>
          </a:p>
          <a:p>
            <a:endParaRPr lang="en-US" dirty="0"/>
          </a:p>
          <a:p>
            <a:r>
              <a:rPr lang="en-US" dirty="0"/>
              <a:t>CREATE (when you are ready, you can make the perfect course material just for you, and then share it with the world)</a:t>
            </a:r>
          </a:p>
        </p:txBody>
      </p:sp>
    </p:spTree>
    <p:extLst>
      <p:ext uri="{BB962C8B-B14F-4D97-AF65-F5344CB8AC3E}">
        <p14:creationId xmlns:p14="http://schemas.microsoft.com/office/powerpoint/2010/main" val="188668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Places To Start</a:t>
            </a:r>
          </a:p>
        </p:txBody>
      </p:sp>
      <p:sp>
        <p:nvSpPr>
          <p:cNvPr id="3" name="Content Placeholder 2"/>
          <p:cNvSpPr>
            <a:spLocks noGrp="1"/>
          </p:cNvSpPr>
          <p:nvPr>
            <p:ph sz="half" idx="1"/>
          </p:nvPr>
        </p:nvSpPr>
        <p:spPr/>
        <p:txBody>
          <a:bodyPr/>
          <a:lstStyle/>
          <a:p>
            <a:r>
              <a:rPr lang="en-US" dirty="0"/>
              <a:t>OPEN TEXTBOOK LIBRARY</a:t>
            </a:r>
          </a:p>
          <a:p>
            <a:r>
              <a:rPr lang="en-US" dirty="0">
                <a:hlinkClick r:id="rId2"/>
              </a:rPr>
              <a:t>http://open.umn.edu/opentextbooks/</a:t>
            </a:r>
            <a:r>
              <a:rPr lang="en-US" dirty="0"/>
              <a:t> </a:t>
            </a:r>
          </a:p>
          <a:p>
            <a:r>
              <a:rPr lang="en-US" dirty="0"/>
              <a:t>“The Open Textbook Library provides a growing catalog of free, </a:t>
            </a:r>
            <a:r>
              <a:rPr lang="en-US" b="1" i="1" u="sng" dirty="0"/>
              <a:t>peer-reviewed</a:t>
            </a:r>
            <a:r>
              <a:rPr lang="en-US" dirty="0"/>
              <a:t>, and openly-licensed textbooks.”</a:t>
            </a:r>
          </a:p>
        </p:txBody>
      </p:sp>
      <p:sp>
        <p:nvSpPr>
          <p:cNvPr id="4" name="Content Placeholder 3"/>
          <p:cNvSpPr>
            <a:spLocks noGrp="1"/>
          </p:cNvSpPr>
          <p:nvPr>
            <p:ph sz="half" idx="2"/>
          </p:nvPr>
        </p:nvSpPr>
        <p:spPr/>
        <p:txBody>
          <a:bodyPr/>
          <a:lstStyle/>
          <a:p>
            <a:r>
              <a:rPr lang="en-US" dirty="0"/>
              <a:t>UTAH OER</a:t>
            </a:r>
          </a:p>
          <a:p>
            <a:r>
              <a:rPr lang="en-US" dirty="0">
                <a:hlinkClick r:id="rId3"/>
              </a:rPr>
              <a:t>http://oerutah.org/</a:t>
            </a:r>
            <a:r>
              <a:rPr lang="en-US" dirty="0"/>
              <a:t> </a:t>
            </a:r>
          </a:p>
          <a:p>
            <a:r>
              <a:rPr lang="en-US" dirty="0"/>
              <a:t>Brings together eleven of the most useful sources for open textbooks and materials. </a:t>
            </a:r>
          </a:p>
          <a:p>
            <a:r>
              <a:rPr lang="en-US" dirty="0">
                <a:hlinkClick r:id="rId4"/>
              </a:rPr>
              <a:t>http://oerutah.org/index.php/find-oer/</a:t>
            </a:r>
            <a:r>
              <a:rPr lang="en-US" dirty="0"/>
              <a:t> (textbook page)</a:t>
            </a:r>
          </a:p>
        </p:txBody>
      </p:sp>
    </p:spTree>
    <p:extLst>
      <p:ext uri="{BB962C8B-B14F-4D97-AF65-F5344CB8AC3E}">
        <p14:creationId xmlns:p14="http://schemas.microsoft.com/office/powerpoint/2010/main" val="424552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sz="half" idx="1"/>
          </p:nvPr>
        </p:nvSpPr>
        <p:spPr/>
        <p:txBody>
          <a:bodyPr>
            <a:normAutofit/>
          </a:bodyPr>
          <a:lstStyle/>
          <a:p>
            <a:r>
              <a:rPr lang="en-US" dirty="0"/>
              <a:t>Dustin Fife</a:t>
            </a:r>
          </a:p>
          <a:p>
            <a:r>
              <a:rPr lang="en-US" dirty="0">
                <a:hlinkClick r:id="rId2"/>
              </a:rPr>
              <a:t>dustin.fife@uvu.edu</a:t>
            </a:r>
            <a:endParaRPr lang="en-US" dirty="0"/>
          </a:p>
          <a:p>
            <a:r>
              <a:rPr lang="en-US" dirty="0"/>
              <a:t>(801) 863-8751</a:t>
            </a:r>
          </a:p>
          <a:p>
            <a:endParaRPr lang="en-US" dirty="0"/>
          </a:p>
          <a:p>
            <a:r>
              <a:rPr lang="en-US" dirty="0"/>
              <a:t>The Library will research some options to help get you started. </a:t>
            </a:r>
          </a:p>
        </p:txBody>
      </p:sp>
      <p:pic>
        <p:nvPicPr>
          <p:cNvPr id="5" name="Content Placeholder 4" descr="Image of Dustin Fif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29894" y="2950834"/>
            <a:ext cx="3355481" cy="2236987"/>
          </a:xfrm>
        </p:spPr>
      </p:pic>
    </p:spTree>
    <p:extLst>
      <p:ext uri="{BB962C8B-B14F-4D97-AF65-F5344CB8AC3E}">
        <p14:creationId xmlns:p14="http://schemas.microsoft.com/office/powerpoint/2010/main" val="21328548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TotalTime>
  <Words>516</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Getting Started…</vt:lpstr>
      <vt:lpstr>Some Quick Facts</vt:lpstr>
      <vt:lpstr>Open Education and OER</vt:lpstr>
      <vt:lpstr>5Rs and OER Progression</vt:lpstr>
      <vt:lpstr>Two Places To Start</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dc:title>
  <dc:creator>Dustin Fife</dc:creator>
  <cp:lastModifiedBy>Michelle Vick</cp:lastModifiedBy>
  <cp:revision>6</cp:revision>
  <cp:lastPrinted>2015-12-10T14:05:26Z</cp:lastPrinted>
  <dcterms:created xsi:type="dcterms:W3CDTF">2015-12-10T13:27:12Z</dcterms:created>
  <dcterms:modified xsi:type="dcterms:W3CDTF">2021-07-15T15:06:31Z</dcterms:modified>
</cp:coreProperties>
</file>