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02" r:id="rId4"/>
    <p:sldId id="693" r:id="rId5"/>
    <p:sldId id="694" r:id="rId6"/>
    <p:sldId id="695" r:id="rId7"/>
    <p:sldId id="696" r:id="rId8"/>
    <p:sldId id="697" r:id="rId9"/>
    <p:sldId id="698" r:id="rId10"/>
    <p:sldId id="699" r:id="rId11"/>
    <p:sldId id="700" r:id="rId12"/>
    <p:sldId id="7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Appropriated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F8-4FBE-9FF8-25034EF098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F8-4FBE-9FF8-25034EF098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F8-4FBE-9FF8-25034EF098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F8-4FBE-9FF8-25034EF098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Salaries</c:v>
                </c:pt>
                <c:pt idx="1">
                  <c:v>Hourly</c:v>
                </c:pt>
                <c:pt idx="2">
                  <c:v>Benefits</c:v>
                </c:pt>
                <c:pt idx="3">
                  <c:v>Current/Travel/Capital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3904601</c:v>
                </c:pt>
                <c:pt idx="1">
                  <c:v>385107</c:v>
                </c:pt>
                <c:pt idx="2">
                  <c:v>2079108</c:v>
                </c:pt>
                <c:pt idx="3">
                  <c:v>651300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8-5F4C-B820-20FFD591E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Appropriated Full-time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D0-41D7-B5BC-665129ABC9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0-41D7-B5BC-665129ABC9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Executives</c:v>
                </c:pt>
                <c:pt idx="1">
                  <c:v>Full-time Staff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5-014B-A09C-C80D08848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uvu.edu/ir/performance-indicators/completion_quality_efficiency/index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uvu.edu/ir/performance-indicators/completion_quality_efficiency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7BB0A-BB0F-429F-8B04-DFF2838F690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0478DD-9A8D-4C69-BACD-572C240754AC}">
      <dgm:prSet/>
      <dgm:spPr/>
      <dgm:t>
        <a:bodyPr/>
        <a:lstStyle/>
        <a:p>
          <a:r>
            <a:rPr lang="en-US" dirty="0"/>
            <a:t>1 Priorities: WHY are these the priorities?</a:t>
          </a:r>
        </a:p>
      </dgm:t>
    </dgm:pt>
    <dgm:pt modelId="{82EA0C73-6C30-4044-827E-601D386BEB71}" type="parTrans" cxnId="{144DA342-8233-4C97-A5FB-1DB0E928625E}">
      <dgm:prSet/>
      <dgm:spPr/>
      <dgm:t>
        <a:bodyPr/>
        <a:lstStyle/>
        <a:p>
          <a:endParaRPr lang="en-US"/>
        </a:p>
      </dgm:t>
    </dgm:pt>
    <dgm:pt modelId="{9BEC126E-BF6E-4F80-A8EE-2BB1004F289A}" type="sibTrans" cxnId="{144DA342-8233-4C97-A5FB-1DB0E928625E}">
      <dgm:prSet/>
      <dgm:spPr/>
      <dgm:t>
        <a:bodyPr/>
        <a:lstStyle/>
        <a:p>
          <a:endParaRPr lang="en-US"/>
        </a:p>
      </dgm:t>
    </dgm:pt>
    <dgm:pt modelId="{CBA1620E-E644-4366-A7A1-FCDFB67DABCB}">
      <dgm:prSet/>
      <dgm:spPr/>
      <dgm:t>
        <a:bodyPr/>
        <a:lstStyle/>
        <a:p>
          <a:r>
            <a:rPr lang="en-US" dirty="0"/>
            <a:t>2 Accountability: WHAT have you accomplished with your resources?</a:t>
          </a:r>
        </a:p>
      </dgm:t>
    </dgm:pt>
    <dgm:pt modelId="{35561FD4-87FC-4831-9635-D85D5E8AB0F8}" type="parTrans" cxnId="{FC354749-ACAC-4DC3-971F-3998F3789C55}">
      <dgm:prSet/>
      <dgm:spPr/>
      <dgm:t>
        <a:bodyPr/>
        <a:lstStyle/>
        <a:p>
          <a:endParaRPr lang="en-US"/>
        </a:p>
      </dgm:t>
    </dgm:pt>
    <dgm:pt modelId="{4CA0C5D8-5E15-499E-A04F-454E4C4B95D5}" type="sibTrans" cxnId="{FC354749-ACAC-4DC3-971F-3998F3789C55}">
      <dgm:prSet/>
      <dgm:spPr/>
      <dgm:t>
        <a:bodyPr/>
        <a:lstStyle/>
        <a:p>
          <a:endParaRPr lang="en-US"/>
        </a:p>
      </dgm:t>
    </dgm:pt>
    <dgm:pt modelId="{7EE1A24D-0EA9-40AF-9DDA-9CD30EB7A7D9}">
      <dgm:prSet/>
      <dgm:spPr/>
      <dgm:t>
        <a:bodyPr/>
        <a:lstStyle/>
        <a:p>
          <a:r>
            <a:rPr lang="en-US" dirty="0"/>
            <a:t>3 Plans</a:t>
          </a:r>
        </a:p>
      </dgm:t>
    </dgm:pt>
    <dgm:pt modelId="{80F61A50-5FE1-4A09-9D80-662D755E798E}" type="parTrans" cxnId="{C989DABA-BEC9-40BC-A2B8-EC4214BD8716}">
      <dgm:prSet/>
      <dgm:spPr/>
      <dgm:t>
        <a:bodyPr/>
        <a:lstStyle/>
        <a:p>
          <a:endParaRPr lang="en-US"/>
        </a:p>
      </dgm:t>
    </dgm:pt>
    <dgm:pt modelId="{D20D51E5-F220-49E4-B661-9A014EA88E06}" type="sibTrans" cxnId="{C989DABA-BEC9-40BC-A2B8-EC4214BD8716}">
      <dgm:prSet/>
      <dgm:spPr/>
      <dgm:t>
        <a:bodyPr/>
        <a:lstStyle/>
        <a:p>
          <a:endParaRPr lang="en-US"/>
        </a:p>
      </dgm:t>
    </dgm:pt>
    <dgm:pt modelId="{3950F3C5-B74F-4FB2-9EA0-AEFC46DB7436}">
      <dgm:prSet/>
      <dgm:spPr/>
      <dgm:t>
        <a:bodyPr/>
        <a:lstStyle/>
        <a:p>
          <a:r>
            <a:rPr lang="en-US" dirty="0"/>
            <a:t>4 Resource Request</a:t>
          </a:r>
        </a:p>
      </dgm:t>
    </dgm:pt>
    <dgm:pt modelId="{97AB199B-634C-4DB4-9A4C-1E38D148767E}" type="parTrans" cxnId="{9926FD64-BEDC-473D-A414-15C1920F2AC8}">
      <dgm:prSet/>
      <dgm:spPr/>
      <dgm:t>
        <a:bodyPr/>
        <a:lstStyle/>
        <a:p>
          <a:endParaRPr lang="en-US"/>
        </a:p>
      </dgm:t>
    </dgm:pt>
    <dgm:pt modelId="{E0F70177-0C99-489E-87F4-94DFFF595900}" type="sibTrans" cxnId="{9926FD64-BEDC-473D-A414-15C1920F2AC8}">
      <dgm:prSet/>
      <dgm:spPr/>
      <dgm:t>
        <a:bodyPr/>
        <a:lstStyle/>
        <a:p>
          <a:endParaRPr lang="en-US"/>
        </a:p>
      </dgm:t>
    </dgm:pt>
    <dgm:pt modelId="{F77C5B0F-6A2B-4FA6-9D5D-6E8E0D021135}">
      <dgm:prSet/>
      <dgm:spPr/>
      <dgm:t>
        <a:bodyPr/>
        <a:lstStyle/>
        <a:p>
          <a:r>
            <a:rPr lang="en-US" dirty="0"/>
            <a:t>Finances—Resources, expenditures, carryforward, trends, reallocations</a:t>
          </a:r>
        </a:p>
      </dgm:t>
    </dgm:pt>
    <dgm:pt modelId="{1FB53E6E-5BBC-48F8-B4BE-F889018C4167}" type="parTrans" cxnId="{6AB8469F-80BE-467E-8F8C-2C846C0D4758}">
      <dgm:prSet/>
      <dgm:spPr/>
      <dgm:t>
        <a:bodyPr/>
        <a:lstStyle/>
        <a:p>
          <a:endParaRPr lang="en-US"/>
        </a:p>
      </dgm:t>
    </dgm:pt>
    <dgm:pt modelId="{0580190A-28D5-4109-A58C-57D0D907CBD8}" type="sibTrans" cxnId="{6AB8469F-80BE-467E-8F8C-2C846C0D4758}">
      <dgm:prSet/>
      <dgm:spPr/>
      <dgm:t>
        <a:bodyPr/>
        <a:lstStyle/>
        <a:p>
          <a:endParaRPr lang="en-US"/>
        </a:p>
      </dgm:t>
    </dgm:pt>
    <dgm:pt modelId="{6CF6F33B-66AA-4ADD-9DF4-865EF236D80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Completion, Quality, Efficiency</a:t>
          </a:r>
          <a:r>
            <a:rPr lang="en-US" dirty="0"/>
            <a:t>, and other meaningful measures</a:t>
          </a:r>
        </a:p>
      </dgm:t>
    </dgm:pt>
    <dgm:pt modelId="{AE88B680-2650-483F-83B9-25478064478D}" type="parTrans" cxnId="{C8DDBD29-F3BC-478B-AABD-E601B6ED2FBF}">
      <dgm:prSet/>
      <dgm:spPr/>
      <dgm:t>
        <a:bodyPr/>
        <a:lstStyle/>
        <a:p>
          <a:endParaRPr lang="en-US"/>
        </a:p>
      </dgm:t>
    </dgm:pt>
    <dgm:pt modelId="{9057E617-C918-4913-8690-04AEFA7A7EBF}" type="sibTrans" cxnId="{C8DDBD29-F3BC-478B-AABD-E601B6ED2FBF}">
      <dgm:prSet/>
      <dgm:spPr/>
      <dgm:t>
        <a:bodyPr/>
        <a:lstStyle/>
        <a:p>
          <a:endParaRPr lang="en-US"/>
        </a:p>
      </dgm:t>
    </dgm:pt>
    <dgm:pt modelId="{B2E1C116-4444-4573-9418-CC7E98A4EC77}">
      <dgm:prSet/>
      <dgm:spPr/>
      <dgm:t>
        <a:bodyPr/>
        <a:lstStyle/>
        <a:p>
          <a:r>
            <a:rPr lang="en-US" dirty="0"/>
            <a:t>What is needed?</a:t>
          </a:r>
        </a:p>
      </dgm:t>
    </dgm:pt>
    <dgm:pt modelId="{EDF94C42-C8CD-46EE-BCD1-717D6AD11D71}" type="parTrans" cxnId="{E547653D-07AF-41FE-8BEB-225B33C3024C}">
      <dgm:prSet/>
      <dgm:spPr/>
      <dgm:t>
        <a:bodyPr/>
        <a:lstStyle/>
        <a:p>
          <a:endParaRPr lang="en-US"/>
        </a:p>
      </dgm:t>
    </dgm:pt>
    <dgm:pt modelId="{51346883-1DAE-4510-9E95-EC073A26A793}" type="sibTrans" cxnId="{E547653D-07AF-41FE-8BEB-225B33C3024C}">
      <dgm:prSet/>
      <dgm:spPr/>
      <dgm:t>
        <a:bodyPr/>
        <a:lstStyle/>
        <a:p>
          <a:endParaRPr lang="en-US"/>
        </a:p>
      </dgm:t>
    </dgm:pt>
    <dgm:pt modelId="{54B36DBC-0ACA-4081-B72A-ADB568CE8BB9}">
      <dgm:prSet/>
      <dgm:spPr/>
      <dgm:t>
        <a:bodyPr/>
        <a:lstStyle/>
        <a:p>
          <a:r>
            <a:rPr lang="en-US" dirty="0"/>
            <a:t>How can it be funded?</a:t>
          </a:r>
        </a:p>
      </dgm:t>
    </dgm:pt>
    <dgm:pt modelId="{9A098A02-C856-4A65-9C2C-E1E5BF4F8DEC}" type="parTrans" cxnId="{E5FD1FDD-3FD4-417E-8E51-CF43CFBE005D}">
      <dgm:prSet/>
      <dgm:spPr/>
      <dgm:t>
        <a:bodyPr/>
        <a:lstStyle/>
        <a:p>
          <a:endParaRPr lang="en-US"/>
        </a:p>
      </dgm:t>
    </dgm:pt>
    <dgm:pt modelId="{65406E91-6DAB-4A94-BB53-2759F6CE36F2}" type="sibTrans" cxnId="{E5FD1FDD-3FD4-417E-8E51-CF43CFBE005D}">
      <dgm:prSet/>
      <dgm:spPr/>
      <dgm:t>
        <a:bodyPr/>
        <a:lstStyle/>
        <a:p>
          <a:endParaRPr lang="en-US"/>
        </a:p>
      </dgm:t>
    </dgm:pt>
    <dgm:pt modelId="{02F9A762-5B4C-40FD-AF42-6B64E2E2A662}">
      <dgm:prSet/>
      <dgm:spPr/>
      <dgm:t>
        <a:bodyPr/>
        <a:lstStyle/>
        <a:p>
          <a:r>
            <a:rPr lang="en-US" dirty="0"/>
            <a:t>Summary Slide</a:t>
          </a:r>
        </a:p>
      </dgm:t>
    </dgm:pt>
    <dgm:pt modelId="{3AB9C4A8-C4C3-4687-857B-B54374A52E61}" type="parTrans" cxnId="{CE270116-6767-40CB-83F5-F9B6C5E6EC05}">
      <dgm:prSet/>
      <dgm:spPr/>
      <dgm:t>
        <a:bodyPr/>
        <a:lstStyle/>
        <a:p>
          <a:endParaRPr lang="en-US"/>
        </a:p>
      </dgm:t>
    </dgm:pt>
    <dgm:pt modelId="{75D37F8F-AD9D-4E85-9372-ECF07D0278D2}" type="sibTrans" cxnId="{CE270116-6767-40CB-83F5-F9B6C5E6EC05}">
      <dgm:prSet/>
      <dgm:spPr/>
      <dgm:t>
        <a:bodyPr/>
        <a:lstStyle/>
        <a:p>
          <a:endParaRPr lang="en-US"/>
        </a:p>
      </dgm:t>
    </dgm:pt>
    <dgm:pt modelId="{82F8CB05-4CA7-A147-9EF7-A18C98FC41ED}">
      <dgm:prSet/>
      <dgm:spPr/>
      <dgm:t>
        <a:bodyPr/>
        <a:lstStyle/>
        <a:p>
          <a:r>
            <a:rPr lang="en-US" dirty="0"/>
            <a:t>What is the anticipated impact/outcome?</a:t>
          </a:r>
        </a:p>
      </dgm:t>
    </dgm:pt>
    <dgm:pt modelId="{BC2FE639-8F0C-AF43-A17A-8DE91920BACA}" type="parTrans" cxnId="{25007879-A66B-194D-B309-80F4B2846273}">
      <dgm:prSet/>
      <dgm:spPr/>
      <dgm:t>
        <a:bodyPr/>
        <a:lstStyle/>
        <a:p>
          <a:endParaRPr lang="en-US"/>
        </a:p>
      </dgm:t>
    </dgm:pt>
    <dgm:pt modelId="{FB6B51BD-911B-8143-8295-2B3D94802818}" type="sibTrans" cxnId="{25007879-A66B-194D-B309-80F4B2846273}">
      <dgm:prSet/>
      <dgm:spPr/>
      <dgm:t>
        <a:bodyPr/>
        <a:lstStyle/>
        <a:p>
          <a:endParaRPr lang="en-US"/>
        </a:p>
      </dgm:t>
    </dgm:pt>
    <dgm:pt modelId="{1D259A52-22DA-4F64-B889-58E3330B0A7F}" type="pres">
      <dgm:prSet presAssocID="{F947BB0A-BB0F-429F-8B04-DFF2838F6907}" presName="linear" presStyleCnt="0">
        <dgm:presLayoutVars>
          <dgm:animLvl val="lvl"/>
          <dgm:resizeHandles val="exact"/>
        </dgm:presLayoutVars>
      </dgm:prSet>
      <dgm:spPr/>
    </dgm:pt>
    <dgm:pt modelId="{B75C9D37-B4DE-47E5-9C55-DF9173680AFA}" type="pres">
      <dgm:prSet presAssocID="{540478DD-9A8D-4C69-BACD-572C240754A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D6A9E8D-00AE-4358-AE02-617AC40DC6A8}" type="pres">
      <dgm:prSet presAssocID="{9BEC126E-BF6E-4F80-A8EE-2BB1004F289A}" presName="spacer" presStyleCnt="0"/>
      <dgm:spPr/>
    </dgm:pt>
    <dgm:pt modelId="{41CAC8D4-64F9-41DD-A342-AAA9E85CC9D3}" type="pres">
      <dgm:prSet presAssocID="{CBA1620E-E644-4366-A7A1-FCDFB67DAB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ACC820-5574-4863-BDF1-8D6A86C732E2}" type="pres">
      <dgm:prSet presAssocID="{CBA1620E-E644-4366-A7A1-FCDFB67DABCB}" presName="childText" presStyleLbl="revTx" presStyleIdx="0" presStyleCnt="2">
        <dgm:presLayoutVars>
          <dgm:bulletEnabled val="1"/>
        </dgm:presLayoutVars>
      </dgm:prSet>
      <dgm:spPr/>
    </dgm:pt>
    <dgm:pt modelId="{F2FFFA26-1348-4C01-B574-749BB69B9E5D}" type="pres">
      <dgm:prSet presAssocID="{7EE1A24D-0EA9-40AF-9DDA-9CD30EB7A7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8737C1-F31F-42E1-8EA1-CACBDBC1B668}" type="pres">
      <dgm:prSet presAssocID="{D20D51E5-F220-49E4-B661-9A014EA88E06}" presName="spacer" presStyleCnt="0"/>
      <dgm:spPr/>
    </dgm:pt>
    <dgm:pt modelId="{2F24004D-D7D9-4FFB-AA47-381553E00892}" type="pres">
      <dgm:prSet presAssocID="{3950F3C5-B74F-4FB2-9EA0-AEFC46DB74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8FC9C57-9B6B-44A6-A67B-D37FCF5FB943}" type="pres">
      <dgm:prSet presAssocID="{3950F3C5-B74F-4FB2-9EA0-AEFC46DB7436}" presName="childText" presStyleLbl="revTx" presStyleIdx="1" presStyleCnt="2">
        <dgm:presLayoutVars>
          <dgm:bulletEnabled val="1"/>
        </dgm:presLayoutVars>
      </dgm:prSet>
      <dgm:spPr/>
    </dgm:pt>
    <dgm:pt modelId="{FF1B5872-88B7-40E8-BA53-AE90F9FC68BF}" type="pres">
      <dgm:prSet presAssocID="{02F9A762-5B4C-40FD-AF42-6B64E2E2A66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786800-D17C-46A4-AD99-96C2C3AE8BE6}" type="presOf" srcId="{3950F3C5-B74F-4FB2-9EA0-AEFC46DB7436}" destId="{2F24004D-D7D9-4FFB-AA47-381553E00892}" srcOrd="0" destOrd="0" presId="urn:microsoft.com/office/officeart/2005/8/layout/vList2"/>
    <dgm:cxn modelId="{CE270116-6767-40CB-83F5-F9B6C5E6EC05}" srcId="{F947BB0A-BB0F-429F-8B04-DFF2838F6907}" destId="{02F9A762-5B4C-40FD-AF42-6B64E2E2A662}" srcOrd="4" destOrd="0" parTransId="{3AB9C4A8-C4C3-4687-857B-B54374A52E61}" sibTransId="{75D37F8F-AD9D-4E85-9372-ECF07D0278D2}"/>
    <dgm:cxn modelId="{C8DDBD29-F3BC-478B-AABD-E601B6ED2FBF}" srcId="{CBA1620E-E644-4366-A7A1-FCDFB67DABCB}" destId="{6CF6F33B-66AA-4ADD-9DF4-865EF236D80E}" srcOrd="1" destOrd="0" parTransId="{AE88B680-2650-483F-83B9-25478064478D}" sibTransId="{9057E617-C918-4913-8690-04AEFA7A7EBF}"/>
    <dgm:cxn modelId="{E547653D-07AF-41FE-8BEB-225B33C3024C}" srcId="{3950F3C5-B74F-4FB2-9EA0-AEFC46DB7436}" destId="{B2E1C116-4444-4573-9418-CC7E98A4EC77}" srcOrd="0" destOrd="0" parTransId="{EDF94C42-C8CD-46EE-BCD1-717D6AD11D71}" sibTransId="{51346883-1DAE-4510-9E95-EC073A26A793}"/>
    <dgm:cxn modelId="{03FA6541-93AF-4296-A7B1-22A8C264AE38}" type="presOf" srcId="{02F9A762-5B4C-40FD-AF42-6B64E2E2A662}" destId="{FF1B5872-88B7-40E8-BA53-AE90F9FC68BF}" srcOrd="0" destOrd="0" presId="urn:microsoft.com/office/officeart/2005/8/layout/vList2"/>
    <dgm:cxn modelId="{144DA342-8233-4C97-A5FB-1DB0E928625E}" srcId="{F947BB0A-BB0F-429F-8B04-DFF2838F6907}" destId="{540478DD-9A8D-4C69-BACD-572C240754AC}" srcOrd="0" destOrd="0" parTransId="{82EA0C73-6C30-4044-827E-601D386BEB71}" sibTransId="{9BEC126E-BF6E-4F80-A8EE-2BB1004F289A}"/>
    <dgm:cxn modelId="{D204DA64-8356-481C-BF38-AA64EF151B6A}" type="presOf" srcId="{F947BB0A-BB0F-429F-8B04-DFF2838F6907}" destId="{1D259A52-22DA-4F64-B889-58E3330B0A7F}" srcOrd="0" destOrd="0" presId="urn:microsoft.com/office/officeart/2005/8/layout/vList2"/>
    <dgm:cxn modelId="{9926FD64-BEDC-473D-A414-15C1920F2AC8}" srcId="{F947BB0A-BB0F-429F-8B04-DFF2838F6907}" destId="{3950F3C5-B74F-4FB2-9EA0-AEFC46DB7436}" srcOrd="3" destOrd="0" parTransId="{97AB199B-634C-4DB4-9A4C-1E38D148767E}" sibTransId="{E0F70177-0C99-489E-87F4-94DFFF595900}"/>
    <dgm:cxn modelId="{FC354749-ACAC-4DC3-971F-3998F3789C55}" srcId="{F947BB0A-BB0F-429F-8B04-DFF2838F6907}" destId="{CBA1620E-E644-4366-A7A1-FCDFB67DABCB}" srcOrd="1" destOrd="0" parTransId="{35561FD4-87FC-4831-9635-D85D5E8AB0F8}" sibTransId="{4CA0C5D8-5E15-499E-A04F-454E4C4B95D5}"/>
    <dgm:cxn modelId="{2F90A24B-D567-4DBD-9CA8-0369F2646074}" type="presOf" srcId="{6CF6F33B-66AA-4ADD-9DF4-865EF236D80E}" destId="{DFACC820-5574-4863-BDF1-8D6A86C732E2}" srcOrd="0" destOrd="1" presId="urn:microsoft.com/office/officeart/2005/8/layout/vList2"/>
    <dgm:cxn modelId="{527CAE77-D881-48C1-9EE0-C91296B28C55}" type="presOf" srcId="{54B36DBC-0ACA-4081-B72A-ADB568CE8BB9}" destId="{C8FC9C57-9B6B-44A6-A67B-D37FCF5FB943}" srcOrd="0" destOrd="1" presId="urn:microsoft.com/office/officeart/2005/8/layout/vList2"/>
    <dgm:cxn modelId="{25007879-A66B-194D-B309-80F4B2846273}" srcId="{3950F3C5-B74F-4FB2-9EA0-AEFC46DB7436}" destId="{82F8CB05-4CA7-A147-9EF7-A18C98FC41ED}" srcOrd="2" destOrd="0" parTransId="{BC2FE639-8F0C-AF43-A17A-8DE91920BACA}" sibTransId="{FB6B51BD-911B-8143-8295-2B3D94802818}"/>
    <dgm:cxn modelId="{FF8DC879-C095-47BA-A32D-EA19CC7BFA65}" type="presOf" srcId="{540478DD-9A8D-4C69-BACD-572C240754AC}" destId="{B75C9D37-B4DE-47E5-9C55-DF9173680AFA}" srcOrd="0" destOrd="0" presId="urn:microsoft.com/office/officeart/2005/8/layout/vList2"/>
    <dgm:cxn modelId="{6AB8469F-80BE-467E-8F8C-2C846C0D4758}" srcId="{CBA1620E-E644-4366-A7A1-FCDFB67DABCB}" destId="{F77C5B0F-6A2B-4FA6-9D5D-6E8E0D021135}" srcOrd="0" destOrd="0" parTransId="{1FB53E6E-5BBC-48F8-B4BE-F889018C4167}" sibTransId="{0580190A-28D5-4109-A58C-57D0D907CBD8}"/>
    <dgm:cxn modelId="{321A719F-7787-4492-B879-9CF13FFE2577}" type="presOf" srcId="{B2E1C116-4444-4573-9418-CC7E98A4EC77}" destId="{C8FC9C57-9B6B-44A6-A67B-D37FCF5FB943}" srcOrd="0" destOrd="0" presId="urn:microsoft.com/office/officeart/2005/8/layout/vList2"/>
    <dgm:cxn modelId="{6DEFD9A7-4FF9-4FC6-A39E-7ADE05DE3F3F}" type="presOf" srcId="{CBA1620E-E644-4366-A7A1-FCDFB67DABCB}" destId="{41CAC8D4-64F9-41DD-A342-AAA9E85CC9D3}" srcOrd="0" destOrd="0" presId="urn:microsoft.com/office/officeart/2005/8/layout/vList2"/>
    <dgm:cxn modelId="{390FF0AE-CB1B-A941-9EFE-3CC7708394F0}" type="presOf" srcId="{82F8CB05-4CA7-A147-9EF7-A18C98FC41ED}" destId="{C8FC9C57-9B6B-44A6-A67B-D37FCF5FB943}" srcOrd="0" destOrd="2" presId="urn:microsoft.com/office/officeart/2005/8/layout/vList2"/>
    <dgm:cxn modelId="{C989DABA-BEC9-40BC-A2B8-EC4214BD8716}" srcId="{F947BB0A-BB0F-429F-8B04-DFF2838F6907}" destId="{7EE1A24D-0EA9-40AF-9DDA-9CD30EB7A7D9}" srcOrd="2" destOrd="0" parTransId="{80F61A50-5FE1-4A09-9D80-662D755E798E}" sibTransId="{D20D51E5-F220-49E4-B661-9A014EA88E06}"/>
    <dgm:cxn modelId="{B82160BF-FC01-4DFF-ACE9-16BD7400B757}" type="presOf" srcId="{F77C5B0F-6A2B-4FA6-9D5D-6E8E0D021135}" destId="{DFACC820-5574-4863-BDF1-8D6A86C732E2}" srcOrd="0" destOrd="0" presId="urn:microsoft.com/office/officeart/2005/8/layout/vList2"/>
    <dgm:cxn modelId="{251B22D7-3372-449E-9B8E-24013CB05666}" type="presOf" srcId="{7EE1A24D-0EA9-40AF-9DDA-9CD30EB7A7D9}" destId="{F2FFFA26-1348-4C01-B574-749BB69B9E5D}" srcOrd="0" destOrd="0" presId="urn:microsoft.com/office/officeart/2005/8/layout/vList2"/>
    <dgm:cxn modelId="{E5FD1FDD-3FD4-417E-8E51-CF43CFBE005D}" srcId="{3950F3C5-B74F-4FB2-9EA0-AEFC46DB7436}" destId="{54B36DBC-0ACA-4081-B72A-ADB568CE8BB9}" srcOrd="1" destOrd="0" parTransId="{9A098A02-C856-4A65-9C2C-E1E5BF4F8DEC}" sibTransId="{65406E91-6DAB-4A94-BB53-2759F6CE36F2}"/>
    <dgm:cxn modelId="{C9603747-9242-4D6C-B3D6-B85D79C191B4}" type="presParOf" srcId="{1D259A52-22DA-4F64-B889-58E3330B0A7F}" destId="{B75C9D37-B4DE-47E5-9C55-DF9173680AFA}" srcOrd="0" destOrd="0" presId="urn:microsoft.com/office/officeart/2005/8/layout/vList2"/>
    <dgm:cxn modelId="{3211B9F1-A7D1-41F9-A218-7E5B73DE393A}" type="presParOf" srcId="{1D259A52-22DA-4F64-B889-58E3330B0A7F}" destId="{AD6A9E8D-00AE-4358-AE02-617AC40DC6A8}" srcOrd="1" destOrd="0" presId="urn:microsoft.com/office/officeart/2005/8/layout/vList2"/>
    <dgm:cxn modelId="{30890E2D-6ED2-4BAA-8153-8DFAFE5C002D}" type="presParOf" srcId="{1D259A52-22DA-4F64-B889-58E3330B0A7F}" destId="{41CAC8D4-64F9-41DD-A342-AAA9E85CC9D3}" srcOrd="2" destOrd="0" presId="urn:microsoft.com/office/officeart/2005/8/layout/vList2"/>
    <dgm:cxn modelId="{B80C6350-B250-4D55-863F-55591F967861}" type="presParOf" srcId="{1D259A52-22DA-4F64-B889-58E3330B0A7F}" destId="{DFACC820-5574-4863-BDF1-8D6A86C732E2}" srcOrd="3" destOrd="0" presId="urn:microsoft.com/office/officeart/2005/8/layout/vList2"/>
    <dgm:cxn modelId="{208491A1-A686-43A5-BA8F-D6A96A9D1C50}" type="presParOf" srcId="{1D259A52-22DA-4F64-B889-58E3330B0A7F}" destId="{F2FFFA26-1348-4C01-B574-749BB69B9E5D}" srcOrd="4" destOrd="0" presId="urn:microsoft.com/office/officeart/2005/8/layout/vList2"/>
    <dgm:cxn modelId="{E440F8EB-1552-4046-8BF5-361C5D13DBFA}" type="presParOf" srcId="{1D259A52-22DA-4F64-B889-58E3330B0A7F}" destId="{E78737C1-F31F-42E1-8EA1-CACBDBC1B668}" srcOrd="5" destOrd="0" presId="urn:microsoft.com/office/officeart/2005/8/layout/vList2"/>
    <dgm:cxn modelId="{0588AF62-D9CD-4DCC-B24F-78153A12F8EF}" type="presParOf" srcId="{1D259A52-22DA-4F64-B889-58E3330B0A7F}" destId="{2F24004D-D7D9-4FFB-AA47-381553E00892}" srcOrd="6" destOrd="0" presId="urn:microsoft.com/office/officeart/2005/8/layout/vList2"/>
    <dgm:cxn modelId="{B5633DE8-F81A-4B08-A477-7D32317CF5E7}" type="presParOf" srcId="{1D259A52-22DA-4F64-B889-58E3330B0A7F}" destId="{C8FC9C57-9B6B-44A6-A67B-D37FCF5FB943}" srcOrd="7" destOrd="0" presId="urn:microsoft.com/office/officeart/2005/8/layout/vList2"/>
    <dgm:cxn modelId="{67ACD8E0-5EC5-43F0-9EF0-541D2D3AE00C}" type="presParOf" srcId="{1D259A52-22DA-4F64-B889-58E3330B0A7F}" destId="{FF1B5872-88B7-40E8-BA53-AE90F9FC68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C9D37-B4DE-47E5-9C55-DF9173680AFA}">
      <dsp:nvSpPr>
        <dsp:cNvPr id="0" name=""/>
        <dsp:cNvSpPr/>
      </dsp:nvSpPr>
      <dsp:spPr>
        <a:xfrm>
          <a:off x="0" y="53108"/>
          <a:ext cx="10515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Priorities: WHY are these the priorities?</a:t>
          </a:r>
        </a:p>
      </dsp:txBody>
      <dsp:txXfrm>
        <a:off x="25759" y="78867"/>
        <a:ext cx="10464082" cy="476152"/>
      </dsp:txXfrm>
    </dsp:sp>
    <dsp:sp modelId="{41CAC8D4-64F9-41DD-A342-AAA9E85CC9D3}">
      <dsp:nvSpPr>
        <dsp:cNvPr id="0" name=""/>
        <dsp:cNvSpPr/>
      </dsp:nvSpPr>
      <dsp:spPr>
        <a:xfrm>
          <a:off x="0" y="644139"/>
          <a:ext cx="10515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 Accountability: WHAT have you accomplished with your resources?</a:t>
          </a:r>
        </a:p>
      </dsp:txBody>
      <dsp:txXfrm>
        <a:off x="25759" y="669898"/>
        <a:ext cx="10464082" cy="476152"/>
      </dsp:txXfrm>
    </dsp:sp>
    <dsp:sp modelId="{DFACC820-5574-4863-BDF1-8D6A86C732E2}">
      <dsp:nvSpPr>
        <dsp:cNvPr id="0" name=""/>
        <dsp:cNvSpPr/>
      </dsp:nvSpPr>
      <dsp:spPr>
        <a:xfrm>
          <a:off x="0" y="1171809"/>
          <a:ext cx="105156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Finances—Resources, expenditures, carryforward, trends, reallocations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1"/>
            </a:rPr>
            <a:t>Completion, Quality, Efficiency</a:t>
          </a:r>
          <a:r>
            <a:rPr lang="en-US" sz="1700" kern="1200" dirty="0"/>
            <a:t>, and other meaningful measures</a:t>
          </a:r>
        </a:p>
      </dsp:txBody>
      <dsp:txXfrm>
        <a:off x="0" y="1171809"/>
        <a:ext cx="10515600" cy="592020"/>
      </dsp:txXfrm>
    </dsp:sp>
    <dsp:sp modelId="{F2FFFA26-1348-4C01-B574-749BB69B9E5D}">
      <dsp:nvSpPr>
        <dsp:cNvPr id="0" name=""/>
        <dsp:cNvSpPr/>
      </dsp:nvSpPr>
      <dsp:spPr>
        <a:xfrm>
          <a:off x="0" y="1763829"/>
          <a:ext cx="10515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 Plans</a:t>
          </a:r>
        </a:p>
      </dsp:txBody>
      <dsp:txXfrm>
        <a:off x="25759" y="1789588"/>
        <a:ext cx="10464082" cy="476152"/>
      </dsp:txXfrm>
    </dsp:sp>
    <dsp:sp modelId="{2F24004D-D7D9-4FFB-AA47-381553E00892}">
      <dsp:nvSpPr>
        <dsp:cNvPr id="0" name=""/>
        <dsp:cNvSpPr/>
      </dsp:nvSpPr>
      <dsp:spPr>
        <a:xfrm>
          <a:off x="0" y="2354859"/>
          <a:ext cx="10515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 Resource Request</a:t>
          </a:r>
        </a:p>
      </dsp:txBody>
      <dsp:txXfrm>
        <a:off x="25759" y="2380618"/>
        <a:ext cx="10464082" cy="476152"/>
      </dsp:txXfrm>
    </dsp:sp>
    <dsp:sp modelId="{C8FC9C57-9B6B-44A6-A67B-D37FCF5FB943}">
      <dsp:nvSpPr>
        <dsp:cNvPr id="0" name=""/>
        <dsp:cNvSpPr/>
      </dsp:nvSpPr>
      <dsp:spPr>
        <a:xfrm>
          <a:off x="0" y="2882529"/>
          <a:ext cx="105156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What is needed?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How can it be funded?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What is the anticipated impact/outcome?</a:t>
          </a:r>
        </a:p>
      </dsp:txBody>
      <dsp:txXfrm>
        <a:off x="0" y="2882529"/>
        <a:ext cx="10515600" cy="888030"/>
      </dsp:txXfrm>
    </dsp:sp>
    <dsp:sp modelId="{FF1B5872-88B7-40E8-BA53-AE90F9FC68BF}">
      <dsp:nvSpPr>
        <dsp:cNvPr id="0" name=""/>
        <dsp:cNvSpPr/>
      </dsp:nvSpPr>
      <dsp:spPr>
        <a:xfrm>
          <a:off x="0" y="3770559"/>
          <a:ext cx="10515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Summary Slide</a:t>
          </a:r>
        </a:p>
      </dsp:txBody>
      <dsp:txXfrm>
        <a:off x="25759" y="3796318"/>
        <a:ext cx="1046408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001A-6E40-4B42-BD4D-6FA82753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024C1-9993-421D-AE7A-440234BF9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811F7-479E-45D8-BA6D-BA6497C5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B189-9BF7-4A90-9DFA-37FB5920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E66DE-43F7-41B4-A7BD-542DAB41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EBDD-8184-4167-829A-4BC60229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EF056-A081-492B-8A2E-D7D715100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C1F31-9BC1-4A2A-9396-F963A06E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6CEE-64EB-4F9E-8F39-80AE18C0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418FB-454C-40C2-86B5-2C243969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F6E9D-1D2F-4F55-AC9F-4734BBD75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19865-D015-492E-AFA4-31FB590C8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86805-5041-4924-BE7E-FEC49BE4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86EBC-47C8-4EFC-A414-3F1A5F03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DB578-506B-4483-9D81-ACFCE79B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6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1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7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81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8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5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1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73C6-CC0E-4CEB-8C83-26B8A560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4D92-F14C-4EE3-81AB-DC7F30219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97B0-304C-451C-8C18-DFF07329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1BB-2B2C-4584-A332-83F7D954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68FB4-15D0-409A-BAF4-31124CD1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44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8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8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67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D942F65A-16FB-404B-BDB0-2AEF44A8C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8899" y="1470297"/>
            <a:ext cx="1620454" cy="1620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6" name="Picture Placeholder 18">
            <a:extLst>
              <a:ext uri="{FF2B5EF4-FFF2-40B4-BE49-F238E27FC236}">
                <a16:creationId xmlns:a16="http://schemas.microsoft.com/office/drawing/2014/main" id="{8F8D3E8E-28CD-4C01-86BF-AF29F419A8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0217" y="1470297"/>
            <a:ext cx="1620454" cy="1620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77778A54-0D7A-4F67-B60B-E70A4D319A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1535" y="1470297"/>
            <a:ext cx="1620454" cy="1620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8" name="Picture Placeholder 18">
            <a:extLst>
              <a:ext uri="{FF2B5EF4-FFF2-40B4-BE49-F238E27FC236}">
                <a16:creationId xmlns:a16="http://schemas.microsoft.com/office/drawing/2014/main" id="{C23CBB9A-6616-423A-B721-206EDA70DB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72852" y="1470297"/>
            <a:ext cx="1620454" cy="1620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9" name="Picture Placeholder 18">
            <a:extLst>
              <a:ext uri="{FF2B5EF4-FFF2-40B4-BE49-F238E27FC236}">
                <a16:creationId xmlns:a16="http://schemas.microsoft.com/office/drawing/2014/main" id="{02CB89A6-A92B-4603-8CD3-2F7E8F9AD1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08899" y="3963200"/>
            <a:ext cx="1620454" cy="1620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0" name="Picture Placeholder 18">
            <a:extLst>
              <a:ext uri="{FF2B5EF4-FFF2-40B4-BE49-F238E27FC236}">
                <a16:creationId xmlns:a16="http://schemas.microsoft.com/office/drawing/2014/main" id="{88689CBD-D6B4-4375-8AA8-D5D8DE3067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30217" y="3963200"/>
            <a:ext cx="1620454" cy="1620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1" name="Picture Placeholder 18">
            <a:extLst>
              <a:ext uri="{FF2B5EF4-FFF2-40B4-BE49-F238E27FC236}">
                <a16:creationId xmlns:a16="http://schemas.microsoft.com/office/drawing/2014/main" id="{D50A8F81-784D-45B5-8E59-CB5202D3A7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51535" y="3963200"/>
            <a:ext cx="1620454" cy="1620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42" name="Picture Placeholder 18">
            <a:extLst>
              <a:ext uri="{FF2B5EF4-FFF2-40B4-BE49-F238E27FC236}">
                <a16:creationId xmlns:a16="http://schemas.microsoft.com/office/drawing/2014/main" id="{D86B1211-DD72-467F-995A-C5CAAD6294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2852" y="3963200"/>
            <a:ext cx="1620454" cy="1620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BB7B-76C7-4F06-98B0-BF41827A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23D51-2A29-41D5-B6AF-B0943FEC7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BE81-D33E-4EBB-835B-015AAE80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E507-BFC6-4A91-9FEF-1182AF1D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ED80A-3CD3-4DC5-A491-2EE03E93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C837-BEFE-4B44-B3F1-9C0C5E18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4ADA0-352F-4F48-A815-9A04D98A9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EB7-4423-4D98-8524-DCB188A56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39122-788B-4952-B7D2-EB684BE3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82B36-6866-47B9-865F-D8D7BF1B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B7BB1-C9F7-486D-B987-758016EB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A322-22D4-4666-BB44-93BB2097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2514-3F5F-4C63-9BCC-E1E81F7D1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BDA5A-98C6-4192-A8AE-126A5804C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9BF75-2A52-4B5D-81DF-82CC9ECF6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FFC75-3028-4A0E-9A60-CABD9C83F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D5F15-D227-4B0E-8A03-937B6B1C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420A7-72A8-40AC-B581-307E8F2B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A2FFE-6025-4D29-A0A4-F3D3B051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D481-22EA-48FC-A4BC-D858851A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4DA60-748A-40EC-9F4E-DD9ED5AF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51CE2-E4CD-4655-85F9-7164F88C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CBAB4-91D9-43E4-87FF-9249B412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3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FCD7B-FD5D-4288-A50B-45FE0347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45174-6ABB-4742-B770-74B504E1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29488-0717-491A-AABC-1E8A7F4A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02A3-6AB2-4D62-B4F5-905774DB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8262-40B4-43FB-BE61-2FF11842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668D1-35E8-477D-856B-6A6C2DC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698D1-000F-4DA5-AF72-33BFF60F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CE924-E796-4595-BC1B-15CCD902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D6616-74F3-4347-99E5-6141E74F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7552-E06A-4373-80AC-3655F7C0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1601A-4D67-4CBD-8FE3-98377AD58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E43A-06CF-46E8-9118-E66172602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C0A91-7DFD-4367-B736-E5A5AE91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DE3B9-2788-4B32-87F7-36457D2A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A554D-4889-4EE3-8079-558D8103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9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24F67-674D-4BB2-96F1-D8421D43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E49CA-4F09-4A8F-B770-D244B086A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D941-8695-4B5A-B706-DB3E9377E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5BA4-E43E-4EEA-A6EA-BAB39D54E79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714A5-582F-43C7-8DE5-A12354362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FBA97-1A83-424E-9D2A-F444A4DA8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9A9A-7AFE-4455-8182-E1EA395C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CCC7-692B-48B7-BF35-1FC123EEE1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4A99-1EF5-4D58-BFA4-1DBC41ED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084B-8A71-4204-B829-85E3B87CF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Samples for PBA Template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64DAE-1D33-4C93-92A7-7BF84DBEF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1EE6049-6AB3-4AA7-B995-E90206B94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3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E050AC1-2A34-401B-B367-072CF45D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73DD-E67D-4826-AA65-19E63828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/>
              <a:t>PBA Conversation 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39EA87-C52F-4462-9461-9A3847CBD2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03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63119-3C3F-4D03-86E1-77C1840E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PBF Finances and Impact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BC215B-6F7B-49D9-B401-CAD05424D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Non-appropriated includes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Campus Store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Dining Services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Print Services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Payment Plan Service Fees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Procurement Services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Surplus Sales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Warehouse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Mail Services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40D96D-C391-4389-A3D3-E97907D0257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66744" y="2881710"/>
          <a:ext cx="6579912" cy="3204042"/>
        </p:xfrm>
        <a:graphic>
          <a:graphicData uri="http://schemas.openxmlformats.org/drawingml/2006/table">
            <a:tbl>
              <a:tblPr firstRow="1" bandRow="1"/>
              <a:tblGrid>
                <a:gridCol w="2429138">
                  <a:extLst>
                    <a:ext uri="{9D8B030D-6E8A-4147-A177-3AD203B41FA5}">
                      <a16:colId xmlns:a16="http://schemas.microsoft.com/office/drawing/2014/main" val="3712569398"/>
                    </a:ext>
                  </a:extLst>
                </a:gridCol>
                <a:gridCol w="1411268">
                  <a:extLst>
                    <a:ext uri="{9D8B030D-6E8A-4147-A177-3AD203B41FA5}">
                      <a16:colId xmlns:a16="http://schemas.microsoft.com/office/drawing/2014/main" val="1234567726"/>
                    </a:ext>
                  </a:extLst>
                </a:gridCol>
                <a:gridCol w="1411268">
                  <a:extLst>
                    <a:ext uri="{9D8B030D-6E8A-4147-A177-3AD203B41FA5}">
                      <a16:colId xmlns:a16="http://schemas.microsoft.com/office/drawing/2014/main" val="2728877338"/>
                    </a:ext>
                  </a:extLst>
                </a:gridCol>
                <a:gridCol w="1328238">
                  <a:extLst>
                    <a:ext uri="{9D8B030D-6E8A-4147-A177-3AD203B41FA5}">
                      <a16:colId xmlns:a16="http://schemas.microsoft.com/office/drawing/2014/main" val="2487814232"/>
                    </a:ext>
                  </a:extLst>
                </a:gridCol>
              </a:tblGrid>
              <a:tr h="612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0" marR="6090" marT="9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Appropriated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Non-Appropriated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171482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VPPBF</a:t>
                      </a:r>
                    </a:p>
                  </a:txBody>
                  <a:tcPr marL="6090" marR="6090" marT="9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$520,405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$520,405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395241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6090" marR="6090" marT="9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$5,380,450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$9,227,707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$14,608,157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829127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Office</a:t>
                      </a:r>
                    </a:p>
                  </a:txBody>
                  <a:tcPr marL="6090" marR="6090" marT="9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$260,738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$260,738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498750"/>
                  </a:ext>
                </a:extLst>
              </a:tr>
              <a:tr h="612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Planning &amp; Effectiveness</a:t>
                      </a:r>
                    </a:p>
                  </a:txBody>
                  <a:tcPr marL="6090" marR="6090" marT="98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$228,409</a:t>
                      </a:r>
                    </a:p>
                  </a:txBody>
                  <a:tcPr marL="6090" marR="6090" marT="9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0" marR="6090" marT="9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$228,409</a:t>
                      </a:r>
                    </a:p>
                  </a:txBody>
                  <a:tcPr marL="6090" marR="6090" marT="9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682567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Audit</a:t>
                      </a:r>
                    </a:p>
                  </a:txBody>
                  <a:tcPr marL="6090" marR="6090" marT="9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$426,381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$426,381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799088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 Office</a:t>
                      </a:r>
                    </a:p>
                  </a:txBody>
                  <a:tcPr marL="6090" marR="6090" marT="9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$193,564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$193,564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126110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90" marR="6090" marT="9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$7,009,947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$9,227,707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$16,237,654</a:t>
                      </a:r>
                    </a:p>
                  </a:txBody>
                  <a:tcPr marL="6090" marR="6090" marT="98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27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6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303A0-FF61-C247-A4B2-DF2DD399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PBF Finances—Appropriated (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91% personnel)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01DFC8-D445-F14C-B7EB-C7656CE88EB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642938"/>
          <a:ext cx="5221288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F7AB3F-423F-E346-9A36-D1F69D58036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30925" y="642938"/>
          <a:ext cx="5221288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675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A7D94F3-CDDF-499D-854F-4D268F5EF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4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765DC1-A113-4D3A-A6B4-91F79C6B7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4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3BB00D-3CF0-4579-B887-2C3DC158E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729C4C2-DBD2-4DDB-9067-022A0384F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3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19C6D8F-9E5B-455E-BE24-48F1EC331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7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165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Samples for PBA Template Slides</vt:lpstr>
      <vt:lpstr>PBA Conversation Outline</vt:lpstr>
      <vt:lpstr>PBF Finances and Impact</vt:lpstr>
      <vt:lpstr>PBF Finances—Appropriated (91% personnel)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Makin</dc:creator>
  <cp:lastModifiedBy>Scott Wood</cp:lastModifiedBy>
  <cp:revision>7</cp:revision>
  <dcterms:created xsi:type="dcterms:W3CDTF">2021-07-27T19:41:36Z</dcterms:created>
  <dcterms:modified xsi:type="dcterms:W3CDTF">2022-10-11T17:28:27Z</dcterms:modified>
</cp:coreProperties>
</file>